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66" r:id="rId7"/>
    <p:sldMasterId id="214748369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Lst>
  <p:sldSz cy="5143500" cx="9144000"/>
  <p:notesSz cx="6858000" cy="9144000"/>
  <p:embeddedFontLst>
    <p:embeddedFont>
      <p:font typeface="Proxima Nova"/>
      <p:regular r:id="rId99"/>
      <p:bold r:id="rId100"/>
      <p:italic r:id="rId101"/>
      <p:boldItalic r:id="rId102"/>
    </p:embeddedFont>
    <p:embeddedFont>
      <p:font typeface="Proxima Nova Extrabold"/>
      <p:bold r:id="rId103"/>
    </p:embeddedFont>
    <p:embeddedFont>
      <p:font typeface="Proxima Nova Semibold"/>
      <p:regular r:id="rId104"/>
      <p:bold r:id="rId105"/>
      <p:boldItalic r:id="rId106"/>
    </p:embeddedFont>
    <p:embeddedFont>
      <p:font typeface="Fira Sans Extra Condensed"/>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11" roundtripDataSignature="AMtx7mh7Y7tEe8BqskYxH3RxKqqMtGuZs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ouise Ysewijn (BE)"/>
  <p:cmAuthor clrIdx="1" id="1" initials="" lastIdx="3" name="Joren Verleyen (B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37DB9E-440C-4867-BD1E-C90FD138CDDA}">
  <a:tblStyle styleId="{6437DB9E-440C-4867-BD1E-C90FD138CDD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AE8492C-DEBB-4130-91B9-531C8E67E438}"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43C508A-3228-470C-8C52-AB38FA0C1873}"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FiraSansExtraCondensed-regular.fntdata"/><Relationship Id="rId106" Type="http://schemas.openxmlformats.org/officeDocument/2006/relationships/font" Target="fonts/ProximaNovaSemibold-boldItalic.fntdata"/><Relationship Id="rId105" Type="http://schemas.openxmlformats.org/officeDocument/2006/relationships/font" Target="fonts/ProximaNovaSemibold-bold.fntdata"/><Relationship Id="rId104" Type="http://schemas.openxmlformats.org/officeDocument/2006/relationships/font" Target="fonts/ProximaNovaSemibold-regular.fntdata"/><Relationship Id="rId109" Type="http://schemas.openxmlformats.org/officeDocument/2006/relationships/font" Target="fonts/FiraSansExtraCondensed-italic.fntdata"/><Relationship Id="rId108" Type="http://schemas.openxmlformats.org/officeDocument/2006/relationships/font" Target="fonts/FiraSansExtraCondensed-bold.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ProximaNovaExtrabold-bold.fntdata"/><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font" Target="fonts/ProximaNova-regular.fntdata"/><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5" Type="http://schemas.openxmlformats.org/officeDocument/2006/relationships/slide" Target="slides/slide6.xml"/><Relationship Id="rId110" Type="http://schemas.openxmlformats.org/officeDocument/2006/relationships/font" Target="fonts/FiraSansExtraCondensed-boldItalic.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111" Type="http://customschemas.google.com/relationships/presentationmetadata" Target="meta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14T15:46:11.004">
    <p:pos x="396" y="172"/>
    <p:text>Aanpassen</p:text>
    <p:extLst>
      <p:ext uri="{C676402C-5697-4E1C-873F-D02D1690AC5C}">
        <p15:threadingInfo timeZoneBias="0"/>
      </p:ext>
      <p:ext uri="http://customooxmlschemas.google.com/">
        <go:slidesCustomData xmlns:go="http://customooxmlschemas.google.com/" commentPostId="AAABCV8LBV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12-19T15:44:41.286">
    <p:pos x="418" y="609"/>
    <p:text>https://www.milieuinfo.be/dms/d/d/workspace/SpacesStore/fcb5c7de-fbad-4865-8391-34fc05f3da9b/RURA2018(150px-Normal)01_Kernbegrippen_maplinks.pdf</p:text>
    <p:extLst>
      <p:ext uri="{C676402C-5697-4E1C-873F-D02D1690AC5C}">
        <p15:threadingInfo timeZoneBias="0"/>
      </p:ext>
      <p:ext uri="http://customooxmlschemas.google.com/">
        <go:slidesCustomData xmlns:go="http://customooxmlschemas.google.com/" commentPostId="AAABCsujD2I"/>
      </p:ext>
    </p:extLst>
  </p:cm>
  <p:cm authorId="1" idx="2" dt="2023-12-19T15:44:41.286">
    <p:pos x="418" y="609"/>
    <p:text>Andere voorbeelden vermeld zijn: akkerland, grasland, struikgewas, braak, moeras</p:text>
    <p:extLst>
      <p:ext uri="{C676402C-5697-4E1C-873F-D02D1690AC5C}">
        <p15:threadingInfo timeZoneBias="0">
          <p15:parentCm authorId="1" idx="1"/>
        </p15:threadingInfo>
      </p:ext>
      <p:ext uri="http://customooxmlschemas.google.com/">
        <go:slidesCustomData xmlns:go="http://customooxmlschemas.google.com/" commentPostId="AAABCsujD2M"/>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12-19T10:52:34.182">
    <p:pos x="418" y="609"/>
    <p:text>Definitie van bron</p:text>
    <p:extLst>
      <p:ext uri="{C676402C-5697-4E1C-873F-D02D1690AC5C}">
        <p15:threadingInfo timeZoneBias="0"/>
      </p:ext>
      <p:ext uri="http://customooxmlschemas.google.com/">
        <go:slidesCustomData xmlns:go="http://customooxmlschemas.google.com/" commentPostId="AAABCs-uGW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a30ed6e5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gfa30ed6e57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9f5589e9dd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9f5589e9d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9f5589e9dd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29f5589e9dd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9b029efdf1_0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29b029efdf1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a8b5a20f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a8b5a20f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a80037a6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g2a80037a65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ba70e22ce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38" name="Google Shape;638;gfba70e22ce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9b029efdf1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46" name="Google Shape;646;g29b029efdf1_0_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9d4d9a9e58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29d4d9a9e5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a8cea5efce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2a8cea5efce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9b029efdf1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28" name="Google Shape;828;g29b029efdf1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9b029efdf1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36" name="Google Shape;836;g29b029efdf1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fba70e22ce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42" name="Google Shape;842;gfba70e22ce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a600c3840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g2a600c3840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a600c3840c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2a600c3840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a6e694efaa_3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2a6e694efaa_3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a30ed6e57_0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gfa30ed6e57_0_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a86eb28a80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g2a86eb28a80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a600c3840c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167" name="Google Shape;1167;g2a600c3840c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a86eb28a8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2a86eb28a8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a600c3840c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g2a600c3840c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02" name="Google Shape;120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a600c3840c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08" name="Google Shape;1208;g2a600c3840c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a86eb28a80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216" name="Google Shape;1216;g2a86eb28a80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9b029efdf1_0_2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222" name="Google Shape;1222;g29b029efdf1_0_2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a600c3840c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Arial"/>
              <a:buNone/>
            </a:pPr>
            <a:r>
              <a:t/>
            </a:r>
            <a:endParaRPr>
              <a:solidFill>
                <a:schemeClr val="dk1"/>
              </a:solidFill>
            </a:endParaRPr>
          </a:p>
        </p:txBody>
      </p:sp>
      <p:sp>
        <p:nvSpPr>
          <p:cNvPr id="1233" name="Google Shape;1233;g2a600c3840c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a6e694efaa_3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Arial"/>
              <a:buNone/>
            </a:pPr>
            <a:r>
              <a:t/>
            </a:r>
            <a:endParaRPr>
              <a:solidFill>
                <a:schemeClr val="dk1"/>
              </a:solidFill>
            </a:endParaRPr>
          </a:p>
        </p:txBody>
      </p:sp>
      <p:sp>
        <p:nvSpPr>
          <p:cNvPr id="1259" name="Google Shape;1259;g2a6e694efaa_3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a6e694efaa_3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Arial"/>
              <a:buNone/>
            </a:pPr>
            <a:r>
              <a:t/>
            </a:r>
            <a:endParaRPr>
              <a:solidFill>
                <a:schemeClr val="dk1"/>
              </a:solidFill>
            </a:endParaRPr>
          </a:p>
        </p:txBody>
      </p:sp>
      <p:sp>
        <p:nvSpPr>
          <p:cNvPr id="1284" name="Google Shape;1284;g2a6e694efaa_3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311" name="Google Shape;131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a8b5a20f80_1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6" name="Google Shape;1316;g2a8b5a20f80_1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a6e694efa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354" name="Google Shape;1354;g2a6e694efa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a8b5a20f80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a8b5a20f80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BE"/>
              <a:t>Huiswerk zal worden meegestuurd met het verslag van de tweede thematische werkgroep</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2a8655796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2a8655796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a600c3840c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395" name="Google Shape;1395;g2a600c3840c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2a73cb3409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nl-BE">
                <a:solidFill>
                  <a:schemeClr val="dk1"/>
                </a:solidFill>
                <a:latin typeface="Calibri"/>
                <a:ea typeface="Calibri"/>
                <a:cs typeface="Calibri"/>
                <a:sym typeface="Calibri"/>
              </a:rPr>
              <a:t>Drukt de mate van verharding van een terrein uit.</a:t>
            </a:r>
            <a:endParaRPr>
              <a:solidFill>
                <a:schemeClr val="dk1"/>
              </a:solidFill>
            </a:endParaRPr>
          </a:p>
        </p:txBody>
      </p:sp>
      <p:sp>
        <p:nvSpPr>
          <p:cNvPr id="1403" name="Google Shape;1403;g2a73cb34093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a73cb34093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10" name="Google Shape;1410;g2a73cb34093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fba70e22c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487" name="Google Shape;487;gfba70e22c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a73cb34093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nl-BE">
                <a:solidFill>
                  <a:schemeClr val="dk1"/>
                </a:solidFill>
                <a:latin typeface="Calibri"/>
                <a:ea typeface="Calibri"/>
                <a:cs typeface="Calibri"/>
                <a:sym typeface="Calibri"/>
              </a:rPr>
              <a:t>Binnen een gebied gaat over de mate waarin dit voorkomt op een bepaald schaalniveau of binnen een specifiek gebied. De zinsnede zegt niets over ruimtebeslag-risico zelf.</a:t>
            </a:r>
            <a:endParaRPr>
              <a:solidFill>
                <a:schemeClr val="dk1"/>
              </a:solidFill>
            </a:endParaRPr>
          </a:p>
        </p:txBody>
      </p:sp>
      <p:sp>
        <p:nvSpPr>
          <p:cNvPr id="1417" name="Google Shape;1417;g2a73cb34093_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a73cb34093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24" name="Google Shape;1424;g2a73cb34093_2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a73cb34093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nl-BE">
                <a:solidFill>
                  <a:schemeClr val="dk1"/>
                </a:solidFill>
                <a:latin typeface="Calibri"/>
                <a:ea typeface="Calibri"/>
                <a:cs typeface="Calibri"/>
                <a:sym typeface="Calibri"/>
              </a:rPr>
              <a:t>de tweede zin is overbodig want beschrijft alleen waarvoor het dient. De definitie kan gehaald worden uit de studie knooppuntwaarden….</a:t>
            </a:r>
            <a:endParaRPr>
              <a:solidFill>
                <a:schemeClr val="dk1"/>
              </a:solidFill>
            </a:endParaRPr>
          </a:p>
        </p:txBody>
      </p:sp>
      <p:sp>
        <p:nvSpPr>
          <p:cNvPr id="1431" name="Google Shape;1431;g2a73cb34093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a73cb3409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nl-BE">
                <a:solidFill>
                  <a:schemeClr val="dk1"/>
                </a:solidFill>
                <a:latin typeface="Calibri"/>
                <a:ea typeface="Calibri"/>
                <a:cs typeface="Calibri"/>
                <a:sym typeface="Calibri"/>
              </a:rPr>
              <a:t>definitie staat in studie knooppuntwaarden enz. / (algemene suggestie): manier van weergave wordt best opgenomen in een aparte kolom.</a:t>
            </a:r>
            <a:endParaRPr>
              <a:solidFill>
                <a:schemeClr val="dk1"/>
              </a:solidFill>
            </a:endParaRPr>
          </a:p>
        </p:txBody>
      </p:sp>
      <p:sp>
        <p:nvSpPr>
          <p:cNvPr id="1438" name="Google Shape;1438;g2a73cb34093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a8b5a20f80_1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45" name="Google Shape;1445;g2a8b5a20f80_1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2a8655796d7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51" name="Google Shape;1451;g2a8655796d7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a8655796d7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57" name="Google Shape;1457;g2a8655796d7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a8655796d7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64" name="Google Shape;1464;g2a8655796d7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a8655796d7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70" name="Google Shape;1470;g2a8655796d7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a8655796d7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76" name="Google Shape;1476;g2a8655796d7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f5589e9d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29f5589e9d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a8b5a20f80_1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83" name="Google Shape;1483;g2a8b5a20f80_1_5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a6e694efaa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489" name="Google Shape;1489;g2a6e694efaa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a600c3840c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495" name="Google Shape;1495;g2a600c3840c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a73cb34093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nl-BE">
                <a:solidFill>
                  <a:schemeClr val="dk1"/>
                </a:solidFill>
                <a:latin typeface="Calibri"/>
                <a:ea typeface="Calibri"/>
                <a:cs typeface="Calibri"/>
                <a:sym typeface="Calibri"/>
              </a:rPr>
              <a:t>hoeft niet perse gelegen te zijn woongebied - hier kan er ook nog een onderverdeling gebeurden tussen bebouwden en onbebouwde percelen binnen een bouwblok</a:t>
            </a:r>
            <a:endParaRPr>
              <a:solidFill>
                <a:schemeClr val="dk1"/>
              </a:solidFill>
            </a:endParaRPr>
          </a:p>
        </p:txBody>
      </p:sp>
      <p:sp>
        <p:nvSpPr>
          <p:cNvPr id="1503" name="Google Shape;1503;g2a73cb34093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a8655796d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10" name="Google Shape;1510;g2a8655796d7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2a8655796d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nl-BE">
                <a:solidFill>
                  <a:schemeClr val="dk1"/>
                </a:solidFill>
              </a:rPr>
              <a:t>Opmerking: 1e  indeling is volgens W-Vl, 2e is volgens A’pen</a:t>
            </a:r>
            <a:endParaRPr>
              <a:solidFill>
                <a:schemeClr val="dk1"/>
              </a:solidFill>
            </a:endParaRPr>
          </a:p>
        </p:txBody>
      </p:sp>
      <p:sp>
        <p:nvSpPr>
          <p:cNvPr id="1517" name="Google Shape;1517;g2a8655796d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2a8655796d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24" name="Google Shape;1524;g2a8655796d7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a8655796d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31" name="Google Shape;1531;g2a8655796d7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2a8655796d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38" name="Google Shape;1538;g2a8655796d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a8655796d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45" name="Google Shape;1545;g2a8655796d7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9f5589e9d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9f5589e9d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a8655796d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53" name="Google Shape;1553;g2a8655796d7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a8655796d7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60" name="Google Shape;1560;g2a8655796d7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a8655796d7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67" name="Google Shape;1567;g2a8655796d7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a8655796d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74" name="Google Shape;1574;g2a8655796d7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2a8655796d7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83" name="Google Shape;1583;g2a8655796d7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a8655796d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92" name="Google Shape;1592;g2a8655796d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a8655796d7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599" name="Google Shape;1599;g2a8655796d7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a8655796d7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endParaRPr>
          </a:p>
        </p:txBody>
      </p:sp>
      <p:sp>
        <p:nvSpPr>
          <p:cNvPr id="1606" name="Google Shape;1606;g2a8655796d7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a8655796d7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rtl="0" algn="l">
              <a:lnSpc>
                <a:spcPct val="100000"/>
              </a:lnSpc>
              <a:spcBef>
                <a:spcPts val="0"/>
              </a:spcBef>
              <a:spcAft>
                <a:spcPts val="0"/>
              </a:spcAft>
              <a:buClr>
                <a:schemeClr val="dk1"/>
              </a:buClr>
              <a:buSzPts val="1400"/>
              <a:buNone/>
            </a:pPr>
            <a:r>
              <a:t/>
            </a:r>
            <a:endParaRPr>
              <a:solidFill>
                <a:schemeClr val="dk1"/>
              </a:solidFill>
            </a:endParaRPr>
          </a:p>
        </p:txBody>
      </p:sp>
      <p:sp>
        <p:nvSpPr>
          <p:cNvPr id="1612" name="Google Shape;1612;g2a8655796d7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2a8655796d7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rtl="0" algn="l">
              <a:lnSpc>
                <a:spcPct val="100000"/>
              </a:lnSpc>
              <a:spcBef>
                <a:spcPts val="0"/>
              </a:spcBef>
              <a:spcAft>
                <a:spcPts val="0"/>
              </a:spcAft>
              <a:buClr>
                <a:schemeClr val="dk1"/>
              </a:buClr>
              <a:buSzPts val="1400"/>
              <a:buNone/>
            </a:pPr>
            <a:r>
              <a:t/>
            </a:r>
            <a:endParaRPr>
              <a:solidFill>
                <a:schemeClr val="dk1"/>
              </a:solidFill>
            </a:endParaRPr>
          </a:p>
        </p:txBody>
      </p:sp>
      <p:sp>
        <p:nvSpPr>
          <p:cNvPr id="1619" name="Google Shape;1619;g2a8655796d7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9f5589e9dd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29f5589e9d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a6e694efaa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Prov. W-Vl (Openbaar domein): </a:t>
            </a:r>
            <a:r>
              <a:rPr lang="nl-BE">
                <a:solidFill>
                  <a:schemeClr val="dk1"/>
                </a:solidFill>
                <a:latin typeface="Calibri"/>
                <a:ea typeface="Calibri"/>
                <a:cs typeface="Calibri"/>
                <a:sym typeface="Calibri"/>
              </a:rPr>
              <a:t>is niet eenduidig te bepalen, al enkele OSLO-sessies hebben zich hierover gebogen en komen niet tot één definitie.</a:t>
            </a:r>
            <a:endParaRPr>
              <a:solidFill>
                <a:srgbClr val="373636"/>
              </a:solidFill>
            </a:endParaRPr>
          </a:p>
          <a:p>
            <a:pPr indent="0" lvl="0" marL="0" rtl="0" algn="l">
              <a:lnSpc>
                <a:spcPct val="100000"/>
              </a:lnSpc>
              <a:spcBef>
                <a:spcPts val="0"/>
              </a:spcBef>
              <a:spcAft>
                <a:spcPts val="0"/>
              </a:spcAft>
              <a:buClr>
                <a:schemeClr val="dk1"/>
              </a:buClr>
              <a:buSzPts val="1100"/>
              <a:buFont typeface="Arial"/>
              <a:buNone/>
            </a:pPr>
            <a:r>
              <a:rPr lang="nl-BE">
                <a:solidFill>
                  <a:srgbClr val="373636"/>
                </a:solidFill>
              </a:rPr>
              <a:t>Prov. W-Vl (Wegbaan): </a:t>
            </a:r>
            <a:r>
              <a:rPr lang="nl-BE">
                <a:solidFill>
                  <a:schemeClr val="dk1"/>
                </a:solidFill>
                <a:latin typeface="Calibri"/>
                <a:ea typeface="Calibri"/>
                <a:cs typeface="Calibri"/>
                <a:sym typeface="Calibri"/>
              </a:rPr>
              <a:t>is nog niet gekend bij mobilteitsexperten, veel verschillende/verwarrende termen.</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a:solidFill>
                  <a:srgbClr val="373636"/>
                </a:solidFill>
              </a:rPr>
              <a:t>Prov. W-Vl (Raster): In Vlaanderen worden rasters gebruikt op bv. 1m x 1m - 10m x 10m - 100m x 100m.</a:t>
            </a:r>
            <a:endParaRPr>
              <a:solidFill>
                <a:srgbClr val="373636"/>
              </a:solidFill>
            </a:endParaRPr>
          </a:p>
          <a:p>
            <a:pPr indent="0" lvl="0" marL="0" rtl="0" algn="l">
              <a:spcBef>
                <a:spcPts val="0"/>
              </a:spcBef>
              <a:spcAft>
                <a:spcPts val="0"/>
              </a:spcAft>
              <a:buClr>
                <a:schemeClr val="dk1"/>
              </a:buClr>
              <a:buSzPts val="1100"/>
              <a:buFont typeface="Arial"/>
              <a:buNone/>
            </a:pPr>
            <a:r>
              <a:rPr lang="nl-BE">
                <a:solidFill>
                  <a:srgbClr val="373636"/>
                </a:solidFill>
              </a:rPr>
              <a:t>Prov. W-Vl (Gebied): </a:t>
            </a:r>
            <a:endParaRPr>
              <a:solidFill>
                <a:srgbClr val="373636"/>
              </a:solidFill>
            </a:endParaRPr>
          </a:p>
          <a:p>
            <a:pPr indent="0" lvl="0" marL="0" rtl="0" algn="l">
              <a:spcBef>
                <a:spcPts val="0"/>
              </a:spcBef>
              <a:spcAft>
                <a:spcPts val="0"/>
              </a:spcAft>
              <a:buClr>
                <a:schemeClr val="dk1"/>
              </a:buClr>
              <a:buSzPts val="1100"/>
              <a:buFont typeface="Arial"/>
              <a:buNone/>
            </a:pPr>
            <a:r>
              <a:rPr lang="nl-BE">
                <a:solidFill>
                  <a:srgbClr val="373636"/>
                </a:solidFill>
              </a:rPr>
              <a:t>Prov. W-Vl (Wijken): </a:t>
            </a:r>
            <a:endParaRPr>
              <a:solidFill>
                <a:srgbClr val="373636"/>
              </a:solidFill>
            </a:endParaRPr>
          </a:p>
        </p:txBody>
      </p:sp>
      <p:sp>
        <p:nvSpPr>
          <p:cNvPr id="1626" name="Google Shape;1626;g2a6e694efaa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a6e694efaa_3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632" name="Google Shape;1632;g2a6e694efaa_3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a6e694efaa_3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3" name="Google Shape;1643;g2a6e694efaa_3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29b029efdf1_2_3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nl-BE">
                <a:solidFill>
                  <a:srgbClr val="373636"/>
                </a:solidFill>
              </a:rPr>
              <a:t>In de Mural zouden deelnemers van de werkgroep best de klasse waarover ze feedback geven vermelden op de post-it</a:t>
            </a:r>
            <a:endParaRPr>
              <a:solidFill>
                <a:srgbClr val="373636"/>
              </a:solidFill>
            </a:endParaRPr>
          </a:p>
        </p:txBody>
      </p:sp>
      <p:sp>
        <p:nvSpPr>
          <p:cNvPr id="1706" name="Google Shape;1706;g29b029efdf1_2_35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fba70e22ce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715" name="Google Shape;1715;gfba70e22ce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29b029efdf1_0_9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3" name="Google Shape;1723;g29b029efdf1_0_9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9" name="Google Shape;175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29b029efdf1_0_9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4" name="Google Shape;1794;g29b029efdf1_0_9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29b029efdf1_0_9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6" name="Google Shape;1806;g29b029efdf1_0_9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fba70e22ce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821" name="Google Shape;1821;gfba70e22ce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f5589e9dd_0_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g29f5589e9dd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ppt/slideLayouts/ppt/slides/slide3.xml" TargetMode="Externa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8.png"/><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2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gif"/><Relationship Id="rId3"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18.png"/><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11" name="Shape 11"/>
        <p:cNvGrpSpPr/>
        <p:nvPr/>
      </p:nvGrpSpPr>
      <p:grpSpPr>
        <a:xfrm>
          <a:off x="0" y="0"/>
          <a:ext cx="0" cy="0"/>
          <a:chOff x="0" y="0"/>
          <a:chExt cx="0" cy="0"/>
        </a:xfrm>
      </p:grpSpPr>
      <p:sp>
        <p:nvSpPr>
          <p:cNvPr id="12" name="Google Shape;12;gfa30ed6e57_0_217"/>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13" name="Google Shape;13;gfa30ed6e57_0_217"/>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4" name="Google Shape;14;gfa30ed6e57_0_217"/>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54"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56" name="Google Shape;56;p6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57" name="Google Shape;57;p6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8" name="Google Shape;58;p6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59" name="Google Shape;59;p6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61" name="Shape 61"/>
        <p:cNvGrpSpPr/>
        <p:nvPr/>
      </p:nvGrpSpPr>
      <p:grpSpPr>
        <a:xfrm>
          <a:off x="0" y="0"/>
          <a:ext cx="0" cy="0"/>
          <a:chOff x="0" y="0"/>
          <a:chExt cx="0" cy="0"/>
        </a:xfrm>
      </p:grpSpPr>
      <p:sp>
        <p:nvSpPr>
          <p:cNvPr id="62" name="Google Shape;62;p7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3" name="Google Shape;63;p70"/>
          <p:cNvSpPr txBox="1"/>
          <p:nvPr>
            <p:ph type="title"/>
          </p:nvPr>
        </p:nvSpPr>
        <p:spPr>
          <a:xfrm>
            <a:off x="628651" y="273845"/>
            <a:ext cx="7886700" cy="738264"/>
          </a:xfrm>
          <a:prstGeom prst="rect">
            <a:avLst/>
          </a:prstGeom>
          <a:noFill/>
          <a:ln>
            <a:noFill/>
          </a:ln>
        </p:spPr>
        <p:txBody>
          <a:bodyPr anchorCtr="0" anchor="t" bIns="45700" lIns="91425" spcFirstLastPara="1" rIns="91425" wrap="square" tIns="457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70"/>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70"/>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66" name="Google Shape;66;p70"/>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67"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9" name="Google Shape;69;p7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7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7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2" name="Google Shape;72;p7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74" name="Shape 74"/>
        <p:cNvGrpSpPr/>
        <p:nvPr/>
      </p:nvGrpSpPr>
      <p:grpSpPr>
        <a:xfrm>
          <a:off x="0" y="0"/>
          <a:ext cx="0" cy="0"/>
          <a:chOff x="0" y="0"/>
          <a:chExt cx="0" cy="0"/>
        </a:xfrm>
      </p:grpSpPr>
      <p:sp>
        <p:nvSpPr>
          <p:cNvPr id="75" name="Google Shape;75;p72"/>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6" name="Google Shape;76;p72"/>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 name="Shape 77"/>
        <p:cNvGrpSpPr/>
        <p:nvPr/>
      </p:nvGrpSpPr>
      <p:grpSpPr>
        <a:xfrm>
          <a:off x="0" y="0"/>
          <a:ext cx="0" cy="0"/>
          <a:chOff x="0" y="0"/>
          <a:chExt cx="0" cy="0"/>
        </a:xfrm>
      </p:grpSpPr>
      <p:sp>
        <p:nvSpPr>
          <p:cNvPr id="78" name="Google Shape;78;p7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9" name="Google Shape;79;p73"/>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0" name="Google Shape;80;p7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81" name="Shape 81"/>
        <p:cNvGrpSpPr/>
        <p:nvPr/>
      </p:nvGrpSpPr>
      <p:grpSpPr>
        <a:xfrm>
          <a:off x="0" y="0"/>
          <a:ext cx="0" cy="0"/>
          <a:chOff x="0" y="0"/>
          <a:chExt cx="0" cy="0"/>
        </a:xfrm>
      </p:grpSpPr>
      <p:sp>
        <p:nvSpPr>
          <p:cNvPr id="82" name="Google Shape;82;p7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83" name="Google Shape;83;p7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4" name="Google Shape;84;p7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85" name="Shape 85"/>
        <p:cNvGrpSpPr/>
        <p:nvPr/>
      </p:nvGrpSpPr>
      <p:grpSpPr>
        <a:xfrm>
          <a:off x="0" y="0"/>
          <a:ext cx="0" cy="0"/>
          <a:chOff x="0" y="0"/>
          <a:chExt cx="0" cy="0"/>
        </a:xfrm>
      </p:grpSpPr>
      <p:sp>
        <p:nvSpPr>
          <p:cNvPr id="86" name="Google Shape;86;p7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75"/>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88" name="Google Shape;88;p75"/>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9" name="Google Shape;89;p7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7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7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92" name="Shape 92"/>
        <p:cNvGrpSpPr/>
        <p:nvPr/>
      </p:nvGrpSpPr>
      <p:grpSpPr>
        <a:xfrm>
          <a:off x="0" y="0"/>
          <a:ext cx="0" cy="0"/>
          <a:chOff x="0" y="0"/>
          <a:chExt cx="0" cy="0"/>
        </a:xfrm>
      </p:grpSpPr>
      <p:sp>
        <p:nvSpPr>
          <p:cNvPr id="93" name="Google Shape;93;p76"/>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400"/>
              <a:buNone/>
              <a:defRPr/>
            </a:lvl1pPr>
            <a:lvl2pPr indent="-304800" lvl="1" marL="914400" algn="l">
              <a:lnSpc>
                <a:spcPct val="120000"/>
              </a:lnSpc>
              <a:spcBef>
                <a:spcPts val="0"/>
              </a:spcBef>
              <a:spcAft>
                <a:spcPts val="0"/>
              </a:spcAft>
              <a:buClr>
                <a:schemeClr val="dk1"/>
              </a:buClr>
              <a:buSzPts val="1200"/>
              <a:buChar char="•"/>
              <a:defRPr/>
            </a:lvl2pPr>
            <a:lvl3pPr indent="-298450" lvl="2" marL="1371600" algn="l">
              <a:lnSpc>
                <a:spcPct val="120000"/>
              </a:lnSpc>
              <a:spcBef>
                <a:spcPts val="0"/>
              </a:spcBef>
              <a:spcAft>
                <a:spcPts val="0"/>
              </a:spcAft>
              <a:buClr>
                <a:schemeClr val="dk1"/>
              </a:buClr>
              <a:buSzPts val="1100"/>
              <a:buChar char="°"/>
              <a:defRPr/>
            </a:lvl3pPr>
            <a:lvl4pPr indent="-317500" lvl="3" marL="1828800" algn="l">
              <a:lnSpc>
                <a:spcPct val="120000"/>
              </a:lnSpc>
              <a:spcBef>
                <a:spcPts val="0"/>
              </a:spcBef>
              <a:spcAft>
                <a:spcPts val="0"/>
              </a:spcAft>
              <a:buClr>
                <a:schemeClr val="dk1"/>
              </a:buClr>
              <a:buSzPts val="1400"/>
              <a:buChar char="•"/>
              <a:defRPr/>
            </a:lvl4pPr>
            <a:lvl5pPr indent="-317500" lvl="4" marL="2286000" algn="l">
              <a:lnSpc>
                <a:spcPct val="120000"/>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94" name="Google Shape;94;p76"/>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95" name="Google Shape;95;p76"/>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96" name="Google Shape;96;p76">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04" name="Shape 104"/>
        <p:cNvGrpSpPr/>
        <p:nvPr/>
      </p:nvGrpSpPr>
      <p:grpSpPr>
        <a:xfrm>
          <a:off x="0" y="0"/>
          <a:ext cx="0" cy="0"/>
          <a:chOff x="0" y="0"/>
          <a:chExt cx="0" cy="0"/>
        </a:xfrm>
      </p:grpSpPr>
      <p:sp>
        <p:nvSpPr>
          <p:cNvPr id="105" name="Google Shape;105;g29b029efdf1_2_303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06" name="Shape 106"/>
        <p:cNvGrpSpPr/>
        <p:nvPr/>
      </p:nvGrpSpPr>
      <p:grpSpPr>
        <a:xfrm>
          <a:off x="0" y="0"/>
          <a:ext cx="0" cy="0"/>
          <a:chOff x="0" y="0"/>
          <a:chExt cx="0" cy="0"/>
        </a:xfrm>
      </p:grpSpPr>
      <p:sp>
        <p:nvSpPr>
          <p:cNvPr id="107" name="Google Shape;107;g29b029efdf1_2_303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08" name="Google Shape;108;g29b029efdf1_2_303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9" name="Google Shape;109;g29b029efdf1_2_3034"/>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10" name="Google Shape;110;g29b029efdf1_2_303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11" name="Google Shape;111;g29b029efdf1_2_303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6"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112" name="Shape 112"/>
        <p:cNvGrpSpPr/>
        <p:nvPr/>
      </p:nvGrpSpPr>
      <p:grpSpPr>
        <a:xfrm>
          <a:off x="0" y="0"/>
          <a:ext cx="0" cy="0"/>
          <a:chOff x="0" y="0"/>
          <a:chExt cx="0" cy="0"/>
        </a:xfrm>
      </p:grpSpPr>
      <p:sp>
        <p:nvSpPr>
          <p:cNvPr id="113" name="Google Shape;113;g29b029efdf1_2_311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14" name="Google Shape;114;g29b029efdf1_2_311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15" name="Google Shape;115;g29b029efdf1_2_3114"/>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16" name="Google Shape;116;g29b029efdf1_2_311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17" name="Google Shape;117;g29b029efdf1_2_311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118" name="Shape 118"/>
        <p:cNvGrpSpPr/>
        <p:nvPr/>
      </p:nvGrpSpPr>
      <p:grpSpPr>
        <a:xfrm>
          <a:off x="0" y="0"/>
          <a:ext cx="0" cy="0"/>
          <a:chOff x="0" y="0"/>
          <a:chExt cx="0" cy="0"/>
        </a:xfrm>
      </p:grpSpPr>
      <p:sp>
        <p:nvSpPr>
          <p:cNvPr id="119" name="Google Shape;119;g29b029efdf1_2_3027"/>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120" name="Google Shape;120;g29b029efdf1_2_3027"/>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21" name="Google Shape;121;g29b029efdf1_2_3027"/>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122" name="Google Shape;122;g29b029efdf1_2_302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23" name="Shape 123"/>
        <p:cNvGrpSpPr/>
        <p:nvPr/>
      </p:nvGrpSpPr>
      <p:grpSpPr>
        <a:xfrm>
          <a:off x="0" y="0"/>
          <a:ext cx="0" cy="0"/>
          <a:chOff x="0" y="0"/>
          <a:chExt cx="0" cy="0"/>
        </a:xfrm>
      </p:grpSpPr>
      <p:sp>
        <p:nvSpPr>
          <p:cNvPr id="124" name="Google Shape;124;g29b029efdf1_2_304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g29b029efdf1_2_304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126" name="Google Shape;126;g29b029efdf1_2_304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_01">
  <p:cSld name="Quote_01">
    <p:spTree>
      <p:nvGrpSpPr>
        <p:cNvPr id="127" name="Shape 127"/>
        <p:cNvGrpSpPr/>
        <p:nvPr/>
      </p:nvGrpSpPr>
      <p:grpSpPr>
        <a:xfrm>
          <a:off x="0" y="0"/>
          <a:ext cx="0" cy="0"/>
          <a:chOff x="0" y="0"/>
          <a:chExt cx="0" cy="0"/>
        </a:xfrm>
      </p:grpSpPr>
      <p:sp>
        <p:nvSpPr>
          <p:cNvPr id="128" name="Google Shape;128;g29b029efdf1_2_3044"/>
          <p:cNvSpPr/>
          <p:nvPr/>
        </p:nvSpPr>
        <p:spPr>
          <a:xfrm>
            <a:off x="1330287" y="1404650"/>
            <a:ext cx="7813800" cy="2037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9" name="Google Shape;129;g29b029efdf1_2_3044"/>
          <p:cNvSpPr txBox="1"/>
          <p:nvPr>
            <p:ph idx="1" type="body"/>
          </p:nvPr>
        </p:nvSpPr>
        <p:spPr>
          <a:xfrm>
            <a:off x="1611217" y="1644268"/>
            <a:ext cx="7251900" cy="15783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90000"/>
              </a:lnSpc>
              <a:spcBef>
                <a:spcPts val="800"/>
              </a:spcBef>
              <a:spcAft>
                <a:spcPts val="0"/>
              </a:spcAft>
              <a:buClr>
                <a:schemeClr val="accent2"/>
              </a:buClr>
              <a:buSzPts val="3300"/>
              <a:buFont typeface="Arial"/>
              <a:buNone/>
              <a:defRPr b="1" sz="3300">
                <a:solidFill>
                  <a:schemeClr val="accent2"/>
                </a:solidFill>
                <a:latin typeface="Calibri"/>
                <a:ea typeface="Calibri"/>
                <a:cs typeface="Calibri"/>
                <a:sym typeface="Calibri"/>
              </a:defRPr>
            </a:lvl1pPr>
            <a:lvl2pPr indent="-228600" lvl="1" marL="914400" algn="l">
              <a:lnSpc>
                <a:spcPct val="90000"/>
              </a:lnSpc>
              <a:spcBef>
                <a:spcPts val="400"/>
              </a:spcBef>
              <a:spcAft>
                <a:spcPts val="0"/>
              </a:spcAft>
              <a:buSzPts val="900"/>
              <a:buNone/>
              <a:defRPr sz="1500">
                <a:solidFill>
                  <a:srgbClr val="8E8E8E"/>
                </a:solidFill>
              </a:defRPr>
            </a:lvl2pPr>
            <a:lvl3pPr indent="-228600" lvl="2" marL="1371600" algn="l">
              <a:lnSpc>
                <a:spcPct val="90000"/>
              </a:lnSpc>
              <a:spcBef>
                <a:spcPts val="400"/>
              </a:spcBef>
              <a:spcAft>
                <a:spcPts val="0"/>
              </a:spcAft>
              <a:buSzPts val="800"/>
              <a:buNone/>
              <a:defRPr sz="1400">
                <a:solidFill>
                  <a:srgbClr val="8E8E8E"/>
                </a:solidFill>
              </a:defRPr>
            </a:lvl3pPr>
            <a:lvl4pPr indent="-228600" lvl="3" marL="1828800" algn="l">
              <a:lnSpc>
                <a:spcPct val="90000"/>
              </a:lnSpc>
              <a:spcBef>
                <a:spcPts val="400"/>
              </a:spcBef>
              <a:spcAft>
                <a:spcPts val="0"/>
              </a:spcAft>
              <a:buSzPts val="700"/>
              <a:buNone/>
              <a:defRPr sz="1200">
                <a:solidFill>
                  <a:srgbClr val="8E8E8E"/>
                </a:solidFill>
              </a:defRPr>
            </a:lvl4pPr>
            <a:lvl5pPr indent="-228600" lvl="4" marL="2286000" algn="l">
              <a:lnSpc>
                <a:spcPct val="90000"/>
              </a:lnSpc>
              <a:spcBef>
                <a:spcPts val="400"/>
              </a:spcBef>
              <a:spcAft>
                <a:spcPts val="0"/>
              </a:spcAft>
              <a:buSzPts val="700"/>
              <a:buNone/>
              <a:defRPr sz="1200">
                <a:solidFill>
                  <a:srgbClr val="8E8E8E"/>
                </a:solidFill>
              </a:defRPr>
            </a:lvl5pPr>
            <a:lvl6pPr indent="-228600" lvl="5" marL="2743200" algn="l">
              <a:lnSpc>
                <a:spcPct val="90000"/>
              </a:lnSpc>
              <a:spcBef>
                <a:spcPts val="400"/>
              </a:spcBef>
              <a:spcAft>
                <a:spcPts val="0"/>
              </a:spcAft>
              <a:buClr>
                <a:srgbClr val="8E8E8E"/>
              </a:buClr>
              <a:buSzPts val="1200"/>
              <a:buNone/>
              <a:defRPr sz="1200">
                <a:solidFill>
                  <a:srgbClr val="8E8E8E"/>
                </a:solidFill>
              </a:defRPr>
            </a:lvl6pPr>
            <a:lvl7pPr indent="-228600" lvl="6" marL="3200400" algn="l">
              <a:lnSpc>
                <a:spcPct val="90000"/>
              </a:lnSpc>
              <a:spcBef>
                <a:spcPts val="400"/>
              </a:spcBef>
              <a:spcAft>
                <a:spcPts val="0"/>
              </a:spcAft>
              <a:buClr>
                <a:srgbClr val="8E8E8E"/>
              </a:buClr>
              <a:buSzPts val="1200"/>
              <a:buNone/>
              <a:defRPr sz="1200">
                <a:solidFill>
                  <a:srgbClr val="8E8E8E"/>
                </a:solidFill>
              </a:defRPr>
            </a:lvl7pPr>
            <a:lvl8pPr indent="-228600" lvl="7" marL="3657600" algn="l">
              <a:lnSpc>
                <a:spcPct val="90000"/>
              </a:lnSpc>
              <a:spcBef>
                <a:spcPts val="400"/>
              </a:spcBef>
              <a:spcAft>
                <a:spcPts val="0"/>
              </a:spcAft>
              <a:buClr>
                <a:srgbClr val="8E8E8E"/>
              </a:buClr>
              <a:buSzPts val="1200"/>
              <a:buNone/>
              <a:defRPr sz="1200">
                <a:solidFill>
                  <a:srgbClr val="8E8E8E"/>
                </a:solidFill>
              </a:defRPr>
            </a:lvl8pPr>
            <a:lvl9pPr indent="-228600" lvl="8" marL="4114800" algn="l">
              <a:lnSpc>
                <a:spcPct val="90000"/>
              </a:lnSpc>
              <a:spcBef>
                <a:spcPts val="400"/>
              </a:spcBef>
              <a:spcAft>
                <a:spcPts val="0"/>
              </a:spcAft>
              <a:buClr>
                <a:srgbClr val="8E8E8E"/>
              </a:buClr>
              <a:buSzPts val="1200"/>
              <a:buNone/>
              <a:defRPr sz="1200">
                <a:solidFill>
                  <a:srgbClr val="8E8E8E"/>
                </a:solidFill>
              </a:defRPr>
            </a:lvl9pPr>
          </a:lstStyle>
          <a:p/>
        </p:txBody>
      </p:sp>
      <p:sp>
        <p:nvSpPr>
          <p:cNvPr id="130" name="Google Shape;130;g29b029efdf1_2_3044"/>
          <p:cNvSpPr txBox="1"/>
          <p:nvPr>
            <p:ph idx="11" type="ftr"/>
          </p:nvPr>
        </p:nvSpPr>
        <p:spPr>
          <a:xfrm>
            <a:off x="7355609" y="4856892"/>
            <a:ext cx="154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Clr>
                <a:srgbClr val="8E8E8E"/>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p:txBody>
      </p:sp>
      <p:sp>
        <p:nvSpPr>
          <p:cNvPr id="131" name="Google Shape;131;g29b029efdf1_2_3044"/>
          <p:cNvSpPr txBox="1"/>
          <p:nvPr>
            <p:ph idx="12" type="sldNum"/>
          </p:nvPr>
        </p:nvSpPr>
        <p:spPr>
          <a:xfrm>
            <a:off x="8515350" y="4856893"/>
            <a:ext cx="6288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E8E8E"/>
              </a:buClr>
              <a:buSzPts val="900"/>
              <a:buFont typeface="Calibri"/>
              <a:buNone/>
              <a:defRPr b="0" i="0" sz="900" u="none" cap="none" strike="noStrike">
                <a:solidFill>
                  <a:srgbClr val="8E8E8E"/>
                </a:solidFill>
                <a:latin typeface="Calibri"/>
                <a:ea typeface="Calibri"/>
                <a:cs typeface="Calibri"/>
                <a:sym typeface="Calibri"/>
              </a:defRPr>
            </a:lvl1pPr>
            <a:lvl2pPr indent="0" lvl="1" marL="0" marR="0" algn="r">
              <a:lnSpc>
                <a:spcPct val="100000"/>
              </a:lnSpc>
              <a:spcBef>
                <a:spcPts val="0"/>
              </a:spcBef>
              <a:spcAft>
                <a:spcPts val="0"/>
              </a:spcAft>
              <a:buClr>
                <a:srgbClr val="8E8E8E"/>
              </a:buClr>
              <a:buSzPts val="900"/>
              <a:buFont typeface="Calibri"/>
              <a:buNone/>
              <a:defRPr b="0" i="0" sz="900" u="none" cap="none" strike="noStrike">
                <a:solidFill>
                  <a:srgbClr val="8E8E8E"/>
                </a:solidFill>
                <a:latin typeface="Calibri"/>
                <a:ea typeface="Calibri"/>
                <a:cs typeface="Calibri"/>
                <a:sym typeface="Calibri"/>
              </a:defRPr>
            </a:lvl2pPr>
            <a:lvl3pPr indent="0" lvl="2" marL="0" marR="0" algn="r">
              <a:lnSpc>
                <a:spcPct val="100000"/>
              </a:lnSpc>
              <a:spcBef>
                <a:spcPts val="0"/>
              </a:spcBef>
              <a:spcAft>
                <a:spcPts val="0"/>
              </a:spcAft>
              <a:buClr>
                <a:srgbClr val="8E8E8E"/>
              </a:buClr>
              <a:buSzPts val="900"/>
              <a:buFont typeface="Calibri"/>
              <a:buNone/>
              <a:defRPr b="0" i="0" sz="900" u="none" cap="none" strike="noStrike">
                <a:solidFill>
                  <a:srgbClr val="8E8E8E"/>
                </a:solidFill>
                <a:latin typeface="Calibri"/>
                <a:ea typeface="Calibri"/>
                <a:cs typeface="Calibri"/>
                <a:sym typeface="Calibri"/>
              </a:defRPr>
            </a:lvl3pPr>
            <a:lvl4pPr indent="0" lvl="3" marL="0" marR="0" algn="r">
              <a:lnSpc>
                <a:spcPct val="100000"/>
              </a:lnSpc>
              <a:spcBef>
                <a:spcPts val="0"/>
              </a:spcBef>
              <a:spcAft>
                <a:spcPts val="0"/>
              </a:spcAft>
              <a:buClr>
                <a:srgbClr val="8E8E8E"/>
              </a:buClr>
              <a:buSzPts val="900"/>
              <a:buFont typeface="Calibri"/>
              <a:buNone/>
              <a:defRPr b="0" i="0" sz="900" u="none" cap="none" strike="noStrike">
                <a:solidFill>
                  <a:srgbClr val="8E8E8E"/>
                </a:solidFill>
                <a:latin typeface="Calibri"/>
                <a:ea typeface="Calibri"/>
                <a:cs typeface="Calibri"/>
                <a:sym typeface="Calibri"/>
              </a:defRPr>
            </a:lvl4pPr>
            <a:lvl5pPr indent="0" lvl="4" marL="0" marR="0" algn="r">
              <a:lnSpc>
                <a:spcPct val="100000"/>
              </a:lnSpc>
              <a:spcBef>
                <a:spcPts val="0"/>
              </a:spcBef>
              <a:spcAft>
                <a:spcPts val="0"/>
              </a:spcAft>
              <a:buClr>
                <a:srgbClr val="8E8E8E"/>
              </a:buClr>
              <a:buSzPts val="900"/>
              <a:buFont typeface="Calibri"/>
              <a:buNone/>
              <a:defRPr b="0" i="0" sz="900" u="none" cap="none" strike="noStrike">
                <a:solidFill>
                  <a:srgbClr val="8E8E8E"/>
                </a:solidFill>
                <a:latin typeface="Calibri"/>
                <a:ea typeface="Calibri"/>
                <a:cs typeface="Calibri"/>
                <a:sym typeface="Calibri"/>
              </a:defRPr>
            </a:lvl5pPr>
            <a:lvl6pPr indent="0" lvl="5" marL="0" marR="0" algn="r">
              <a:lnSpc>
                <a:spcPct val="100000"/>
              </a:lnSpc>
              <a:spcBef>
                <a:spcPts val="0"/>
              </a:spcBef>
              <a:spcAft>
                <a:spcPts val="0"/>
              </a:spcAft>
              <a:buClr>
                <a:srgbClr val="8E8E8E"/>
              </a:buClr>
              <a:buSzPts val="900"/>
              <a:buFont typeface="Calibri"/>
              <a:buNone/>
              <a:defRPr b="0" i="0" sz="900" u="none" cap="none" strike="noStrike">
                <a:solidFill>
                  <a:srgbClr val="8E8E8E"/>
                </a:solidFill>
                <a:latin typeface="Calibri"/>
                <a:ea typeface="Calibri"/>
                <a:cs typeface="Calibri"/>
                <a:sym typeface="Calibri"/>
              </a:defRPr>
            </a:lvl6pPr>
            <a:lvl7pPr indent="0" lvl="6" marL="0" marR="0" algn="r">
              <a:lnSpc>
                <a:spcPct val="100000"/>
              </a:lnSpc>
              <a:spcBef>
                <a:spcPts val="0"/>
              </a:spcBef>
              <a:spcAft>
                <a:spcPts val="0"/>
              </a:spcAft>
              <a:buClr>
                <a:srgbClr val="8E8E8E"/>
              </a:buClr>
              <a:buSzPts val="900"/>
              <a:buFont typeface="Calibri"/>
              <a:buNone/>
              <a:defRPr b="0" i="0" sz="900" u="none" cap="none" strike="noStrike">
                <a:solidFill>
                  <a:srgbClr val="8E8E8E"/>
                </a:solidFill>
                <a:latin typeface="Calibri"/>
                <a:ea typeface="Calibri"/>
                <a:cs typeface="Calibri"/>
                <a:sym typeface="Calibri"/>
              </a:defRPr>
            </a:lvl7pPr>
            <a:lvl8pPr indent="0" lvl="7" marL="0" marR="0" algn="r">
              <a:lnSpc>
                <a:spcPct val="100000"/>
              </a:lnSpc>
              <a:spcBef>
                <a:spcPts val="0"/>
              </a:spcBef>
              <a:spcAft>
                <a:spcPts val="0"/>
              </a:spcAft>
              <a:buClr>
                <a:srgbClr val="8E8E8E"/>
              </a:buClr>
              <a:buSzPts val="900"/>
              <a:buFont typeface="Calibri"/>
              <a:buNone/>
              <a:defRPr b="0" i="0" sz="900" u="none" cap="none" strike="noStrike">
                <a:solidFill>
                  <a:srgbClr val="8E8E8E"/>
                </a:solidFill>
                <a:latin typeface="Calibri"/>
                <a:ea typeface="Calibri"/>
                <a:cs typeface="Calibri"/>
                <a:sym typeface="Calibri"/>
              </a:defRPr>
            </a:lvl8pPr>
            <a:lvl9pPr indent="0" lvl="8" marL="0" marR="0" algn="r">
              <a:lnSpc>
                <a:spcPct val="100000"/>
              </a:lnSpc>
              <a:spcBef>
                <a:spcPts val="0"/>
              </a:spcBef>
              <a:spcAft>
                <a:spcPts val="0"/>
              </a:spcAft>
              <a:buClr>
                <a:srgbClr val="8E8E8E"/>
              </a:buClr>
              <a:buSzPts val="900"/>
              <a:buFont typeface="Calibri"/>
              <a:buNone/>
              <a:defRPr b="0" i="0" sz="900" u="none" cap="none" strike="noStrike">
                <a:solidFill>
                  <a:srgbClr val="8E8E8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BE"/>
              <a:t>‹#›</a:t>
            </a:fld>
            <a:endParaRPr/>
          </a:p>
        </p:txBody>
      </p:sp>
      <p:sp>
        <p:nvSpPr>
          <p:cNvPr id="132" name="Google Shape;132;g29b029efdf1_2_3044"/>
          <p:cNvSpPr txBox="1"/>
          <p:nvPr/>
        </p:nvSpPr>
        <p:spPr>
          <a:xfrm>
            <a:off x="150943" y="313266"/>
            <a:ext cx="1460400" cy="3532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22500"/>
              <a:buFont typeface="Calibri"/>
              <a:buNone/>
            </a:pPr>
            <a:r>
              <a:rPr b="0" i="0" lang="nl-BE" sz="22500" u="none" cap="none" strike="noStrike">
                <a:solidFill>
                  <a:schemeClr val="dk1"/>
                </a:solidFill>
                <a:latin typeface="Calibri"/>
                <a:ea typeface="Calibri"/>
                <a:cs typeface="Calibri"/>
                <a:sym typeface="Calibri"/>
              </a:rPr>
              <a:t>“ </a:t>
            </a:r>
            <a:endParaRPr b="0" i="0" sz="225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_01">
  <p:cSld name="Algemeen_01">
    <p:spTree>
      <p:nvGrpSpPr>
        <p:cNvPr id="133" name="Shape 133"/>
        <p:cNvGrpSpPr/>
        <p:nvPr/>
      </p:nvGrpSpPr>
      <p:grpSpPr>
        <a:xfrm>
          <a:off x="0" y="0"/>
          <a:ext cx="0" cy="0"/>
          <a:chOff x="0" y="0"/>
          <a:chExt cx="0" cy="0"/>
        </a:xfrm>
      </p:grpSpPr>
      <p:sp>
        <p:nvSpPr>
          <p:cNvPr id="134" name="Google Shape;134;g29b029efdf1_2_3050"/>
          <p:cNvSpPr txBox="1"/>
          <p:nvPr>
            <p:ph type="title"/>
          </p:nvPr>
        </p:nvSpPr>
        <p:spPr>
          <a:xfrm>
            <a:off x="628650" y="273844"/>
            <a:ext cx="7886700" cy="527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g29b029efdf1_2_3050"/>
          <p:cNvSpPr txBox="1"/>
          <p:nvPr>
            <p:ph idx="1" type="body"/>
          </p:nvPr>
        </p:nvSpPr>
        <p:spPr>
          <a:xfrm>
            <a:off x="628650" y="1409326"/>
            <a:ext cx="7886700" cy="3223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279400" lvl="1" marL="914400" algn="l">
              <a:lnSpc>
                <a:spcPct val="90000"/>
              </a:lnSpc>
              <a:spcBef>
                <a:spcPts val="400"/>
              </a:spcBef>
              <a:spcAft>
                <a:spcPts val="0"/>
              </a:spcAft>
              <a:buSzPts val="800"/>
              <a:buChar char="■"/>
              <a:defRPr/>
            </a:lvl2pPr>
            <a:lvl3pPr indent="-279400" lvl="2" marL="1371600" algn="l">
              <a:lnSpc>
                <a:spcPct val="90000"/>
              </a:lnSpc>
              <a:spcBef>
                <a:spcPts val="400"/>
              </a:spcBef>
              <a:spcAft>
                <a:spcPts val="0"/>
              </a:spcAft>
              <a:buSzPts val="800"/>
              <a:buChar char="?"/>
              <a:defRPr/>
            </a:lvl3pPr>
            <a:lvl4pPr indent="-279400" lvl="3" marL="1828800" algn="l">
              <a:lnSpc>
                <a:spcPct val="90000"/>
              </a:lnSpc>
              <a:spcBef>
                <a:spcPts val="400"/>
              </a:spcBef>
              <a:spcAft>
                <a:spcPts val="0"/>
              </a:spcAft>
              <a:buSzPts val="800"/>
              <a:buChar char="■"/>
              <a:defRPr/>
            </a:lvl4pPr>
            <a:lvl5pPr indent="-279400" lvl="4" marL="2286000" algn="l">
              <a:lnSpc>
                <a:spcPct val="9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g29b029efdf1_2_3050"/>
          <p:cNvSpPr txBox="1"/>
          <p:nvPr>
            <p:ph idx="11" type="ftr"/>
          </p:nvPr>
        </p:nvSpPr>
        <p:spPr>
          <a:xfrm>
            <a:off x="7355609" y="4856892"/>
            <a:ext cx="154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g29b029efdf1_2_3050"/>
          <p:cNvSpPr txBox="1"/>
          <p:nvPr>
            <p:ph idx="12" type="sldNum"/>
          </p:nvPr>
        </p:nvSpPr>
        <p:spPr>
          <a:xfrm>
            <a:off x="8515350" y="4856893"/>
            <a:ext cx="6288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E8E8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E8E8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E8E8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E8E8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E8E8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E8E8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E8E8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E8E8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E8E8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BE"/>
              <a:t>‹#›</a:t>
            </a:fld>
            <a:endParaRPr/>
          </a:p>
        </p:txBody>
      </p:sp>
      <p:sp>
        <p:nvSpPr>
          <p:cNvPr id="138" name="Google Shape;138;g29b029efdf1_2_3050"/>
          <p:cNvSpPr/>
          <p:nvPr/>
        </p:nvSpPr>
        <p:spPr>
          <a:xfrm>
            <a:off x="0" y="0"/>
            <a:ext cx="164700" cy="5143500"/>
          </a:xfrm>
          <a:prstGeom prst="rect">
            <a:avLst/>
          </a:prstGeom>
          <a:solidFill>
            <a:srgbClr val="FFEB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9" name="Google Shape;139;g29b029efdf1_2_3050"/>
          <p:cNvSpPr txBox="1"/>
          <p:nvPr>
            <p:ph idx="2" type="body"/>
          </p:nvPr>
        </p:nvSpPr>
        <p:spPr>
          <a:xfrm>
            <a:off x="628650" y="931163"/>
            <a:ext cx="7886700" cy="348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6"/>
              </a:buClr>
              <a:buSzPts val="1800"/>
              <a:buNone/>
              <a:defRPr b="1" sz="1800" cap="none">
                <a:solidFill>
                  <a:schemeClr val="accent6"/>
                </a:solidFill>
              </a:defRPr>
            </a:lvl1pPr>
            <a:lvl2pPr indent="-279400" lvl="1" marL="914400" algn="l">
              <a:lnSpc>
                <a:spcPct val="90000"/>
              </a:lnSpc>
              <a:spcBef>
                <a:spcPts val="400"/>
              </a:spcBef>
              <a:spcAft>
                <a:spcPts val="0"/>
              </a:spcAft>
              <a:buSzPts val="800"/>
              <a:buChar char="■"/>
              <a:defRPr/>
            </a:lvl2pPr>
            <a:lvl3pPr indent="-279400" lvl="2" marL="1371600" algn="l">
              <a:lnSpc>
                <a:spcPct val="90000"/>
              </a:lnSpc>
              <a:spcBef>
                <a:spcPts val="400"/>
              </a:spcBef>
              <a:spcAft>
                <a:spcPts val="0"/>
              </a:spcAft>
              <a:buSzPts val="800"/>
              <a:buChar char="?"/>
              <a:defRPr/>
            </a:lvl3pPr>
            <a:lvl4pPr indent="-279400" lvl="3" marL="1828800" algn="l">
              <a:lnSpc>
                <a:spcPct val="90000"/>
              </a:lnSpc>
              <a:spcBef>
                <a:spcPts val="400"/>
              </a:spcBef>
              <a:spcAft>
                <a:spcPts val="0"/>
              </a:spcAft>
              <a:buSzPts val="800"/>
              <a:buChar char="■"/>
              <a:defRPr/>
            </a:lvl4pPr>
            <a:lvl5pPr indent="-279400" lvl="4" marL="2286000" algn="l">
              <a:lnSpc>
                <a:spcPct val="90000"/>
              </a:lnSpc>
              <a:spcBef>
                <a:spcPts val="400"/>
              </a:spcBef>
              <a:spcAft>
                <a:spcPts val="0"/>
              </a:spcAft>
              <a:buSzPts val="8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40" name="Shape 140"/>
        <p:cNvGrpSpPr/>
        <p:nvPr/>
      </p:nvGrpSpPr>
      <p:grpSpPr>
        <a:xfrm>
          <a:off x="0" y="0"/>
          <a:ext cx="0" cy="0"/>
          <a:chOff x="0" y="0"/>
          <a:chExt cx="0" cy="0"/>
        </a:xfrm>
      </p:grpSpPr>
      <p:pic>
        <p:nvPicPr>
          <p:cNvPr id="141" name="Google Shape;141;g29b029efdf1_2_3057"/>
          <p:cNvPicPr preferRelativeResize="0"/>
          <p:nvPr/>
        </p:nvPicPr>
        <p:blipFill rotWithShape="1">
          <a:blip r:embed="rId2">
            <a:alphaModFix/>
          </a:blip>
          <a:srcRect b="3434" l="760" r="6440" t="1398"/>
          <a:stretch/>
        </p:blipFill>
        <p:spPr>
          <a:xfrm>
            <a:off x="323527" y="-1"/>
            <a:ext cx="8820474" cy="5143501"/>
          </a:xfrm>
          <a:prstGeom prst="rect">
            <a:avLst/>
          </a:prstGeom>
          <a:noFill/>
          <a:ln>
            <a:noFill/>
          </a:ln>
        </p:spPr>
      </p:pic>
      <p:sp>
        <p:nvSpPr>
          <p:cNvPr id="142" name="Google Shape;142;g29b029efdf1_2_3057"/>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143" name="Google Shape;143;g29b029efdf1_2_305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144" name="Shape 144"/>
        <p:cNvGrpSpPr/>
        <p:nvPr/>
      </p:nvGrpSpPr>
      <p:grpSpPr>
        <a:xfrm>
          <a:off x="0" y="0"/>
          <a:ext cx="0" cy="0"/>
          <a:chOff x="0" y="0"/>
          <a:chExt cx="0" cy="0"/>
        </a:xfrm>
      </p:grpSpPr>
      <p:sp>
        <p:nvSpPr>
          <p:cNvPr id="145" name="Google Shape;145;g29b029efdf1_2_3061"/>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146" name="Google Shape;146;g29b029efdf1_2_3061"/>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147" name="Google Shape;147;g29b029efdf1_2_3061"/>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148" name="Shape 148"/>
        <p:cNvGrpSpPr/>
        <p:nvPr/>
      </p:nvGrpSpPr>
      <p:grpSpPr>
        <a:xfrm>
          <a:off x="0" y="0"/>
          <a:ext cx="0" cy="0"/>
          <a:chOff x="0" y="0"/>
          <a:chExt cx="0" cy="0"/>
        </a:xfrm>
      </p:grpSpPr>
      <p:pic>
        <p:nvPicPr>
          <p:cNvPr id="149" name="Google Shape;149;g29b029efdf1_2_3065"/>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150" name="Google Shape;150;g29b029efdf1_2_3065"/>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1" name="Google Shape;151;g29b029efdf1_2_3065"/>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2" name="Google Shape;152;g29b029efdf1_2_3065"/>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153" name="Shape 153"/>
        <p:cNvGrpSpPr/>
        <p:nvPr/>
      </p:nvGrpSpPr>
      <p:grpSpPr>
        <a:xfrm>
          <a:off x="0" y="0"/>
          <a:ext cx="0" cy="0"/>
          <a:chOff x="0" y="0"/>
          <a:chExt cx="0" cy="0"/>
        </a:xfrm>
      </p:grpSpPr>
      <p:pic>
        <p:nvPicPr>
          <p:cNvPr id="154" name="Google Shape;154;g29b029efdf1_2_3070"/>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155" name="Google Shape;155;g29b029efdf1_2_3070"/>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156" name="Shape 156"/>
        <p:cNvGrpSpPr/>
        <p:nvPr/>
      </p:nvGrpSpPr>
      <p:grpSpPr>
        <a:xfrm>
          <a:off x="0" y="0"/>
          <a:ext cx="0" cy="0"/>
          <a:chOff x="0" y="0"/>
          <a:chExt cx="0" cy="0"/>
        </a:xfrm>
      </p:grpSpPr>
      <p:pic>
        <p:nvPicPr>
          <p:cNvPr id="157" name="Google Shape;157;g29b029efdf1_2_3073"/>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158" name="Google Shape;158;g29b029efdf1_2_3073"/>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59" name="Google Shape;159;g29b029efdf1_2_3073"/>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60" name="Google Shape;160;g29b029efdf1_2_3073"/>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61" name="Google Shape;161;g29b029efdf1_2_3073"/>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62" name="Google Shape;162;g29b029efdf1_2_3073"/>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163" name="Google Shape;163;g29b029efdf1_2_3073"/>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164" name="Google Shape;164;g29b029efdf1_2_3073"/>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65" name="Google Shape;165;g29b029efdf1_2_3073"/>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8" name="Shape 18"/>
        <p:cNvGrpSpPr/>
        <p:nvPr/>
      </p:nvGrpSpPr>
      <p:grpSpPr>
        <a:xfrm>
          <a:off x="0" y="0"/>
          <a:ext cx="0" cy="0"/>
          <a:chOff x="0" y="0"/>
          <a:chExt cx="0" cy="0"/>
        </a:xfrm>
      </p:grpSpPr>
      <p:sp>
        <p:nvSpPr>
          <p:cNvPr id="19" name="Google Shape;19;p5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0" name="Google Shape;20;p5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 name="Google Shape;21;p54"/>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2" name="Google Shape;22;p5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166" name="Shape 166"/>
        <p:cNvGrpSpPr/>
        <p:nvPr/>
      </p:nvGrpSpPr>
      <p:grpSpPr>
        <a:xfrm>
          <a:off x="0" y="0"/>
          <a:ext cx="0" cy="0"/>
          <a:chOff x="0" y="0"/>
          <a:chExt cx="0" cy="0"/>
        </a:xfrm>
      </p:grpSpPr>
      <p:sp>
        <p:nvSpPr>
          <p:cNvPr id="167" name="Google Shape;167;g29b029efdf1_2_3083"/>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68" name="Google Shape;168;g29b029efdf1_2_3083"/>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69" name="Google Shape;169;g29b029efdf1_2_3083"/>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70" name="Google Shape;170;g29b029efdf1_2_3083"/>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71" name="Google Shape;171;g29b029efdf1_2_3083"/>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72" name="Google Shape;172;g29b029efdf1_2_3083"/>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73" name="Google Shape;173;g29b029efdf1_2_3083"/>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174" name="Google Shape;174;g29b029efdf1_2_3083"/>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175" name="Google Shape;175;g29b029efdf1_2_3083"/>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176" name="Shape 176"/>
        <p:cNvGrpSpPr/>
        <p:nvPr/>
      </p:nvGrpSpPr>
      <p:grpSpPr>
        <a:xfrm>
          <a:off x="0" y="0"/>
          <a:ext cx="0" cy="0"/>
          <a:chOff x="0" y="0"/>
          <a:chExt cx="0" cy="0"/>
        </a:xfrm>
      </p:grpSpPr>
      <p:sp>
        <p:nvSpPr>
          <p:cNvPr id="177" name="Google Shape;177;g29b029efdf1_2_309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g29b029efdf1_2_3093"/>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algn="l">
              <a:lnSpc>
                <a:spcPct val="90000"/>
              </a:lnSpc>
              <a:spcBef>
                <a:spcPts val="640"/>
              </a:spcBef>
              <a:spcAft>
                <a:spcPts val="0"/>
              </a:spcAft>
              <a:buClr>
                <a:schemeClr val="dk1"/>
              </a:buClr>
              <a:buSzPts val="2880"/>
              <a:buFont typeface="Calibri"/>
              <a:buChar char="•"/>
              <a:defRPr/>
            </a:lvl1pPr>
            <a:lvl2pPr indent="-406400" lvl="1" marL="914400" algn="l">
              <a:lnSpc>
                <a:spcPct val="90000"/>
              </a:lnSpc>
              <a:spcBef>
                <a:spcPts val="560"/>
              </a:spcBef>
              <a:spcAft>
                <a:spcPts val="0"/>
              </a:spcAft>
              <a:buClr>
                <a:schemeClr val="dk1"/>
              </a:buClr>
              <a:buSzPts val="2800"/>
              <a:buFont typeface="Courier New"/>
              <a:buChar char="o"/>
              <a:defRPr/>
            </a:lvl2pPr>
            <a:lvl3pPr indent="-381000" lvl="2" marL="1371600" algn="l">
              <a:lnSpc>
                <a:spcPct val="90000"/>
              </a:lnSpc>
              <a:spcBef>
                <a:spcPts val="480"/>
              </a:spcBef>
              <a:spcAft>
                <a:spcPts val="0"/>
              </a:spcAft>
              <a:buClr>
                <a:schemeClr val="dk1"/>
              </a:buClr>
              <a:buSzPts val="2400"/>
              <a:buFont typeface="Arial"/>
              <a:buChar char="•"/>
              <a:defRPr/>
            </a:lvl3pPr>
            <a:lvl4pPr indent="-342900" lvl="3" marL="1828800" algn="l">
              <a:lnSpc>
                <a:spcPct val="90000"/>
              </a:lnSpc>
              <a:spcBef>
                <a:spcPts val="360"/>
              </a:spcBef>
              <a:spcAft>
                <a:spcPts val="0"/>
              </a:spcAft>
              <a:buClr>
                <a:schemeClr val="dk1"/>
              </a:buClr>
              <a:buSzPts val="1800"/>
              <a:buChar char="●"/>
              <a:defRPr/>
            </a:lvl4pPr>
            <a:lvl5pPr indent="-342900" lvl="4" marL="2286000" algn="l">
              <a:lnSpc>
                <a:spcPct val="90000"/>
              </a:lnSpc>
              <a:spcBef>
                <a:spcPts val="360"/>
              </a:spcBef>
              <a:spcAft>
                <a:spcPts val="0"/>
              </a:spcAft>
              <a:buClr>
                <a:schemeClr val="dk1"/>
              </a:buClr>
              <a:buSzPts val="1800"/>
              <a:buChar char="○"/>
              <a:defRPr/>
            </a:lvl5pPr>
            <a:lvl6pPr indent="-342900" lvl="5" marL="2743200" algn="l">
              <a:lnSpc>
                <a:spcPct val="90000"/>
              </a:lnSpc>
              <a:spcBef>
                <a:spcPts val="360"/>
              </a:spcBef>
              <a:spcAft>
                <a:spcPts val="0"/>
              </a:spcAft>
              <a:buClr>
                <a:schemeClr val="dk1"/>
              </a:buClr>
              <a:buSzPts val="1800"/>
              <a:buChar char="■"/>
              <a:defRPr/>
            </a:lvl6pPr>
            <a:lvl7pPr indent="-342900" lvl="6" marL="3200400" algn="l">
              <a:lnSpc>
                <a:spcPct val="90000"/>
              </a:lnSpc>
              <a:spcBef>
                <a:spcPts val="360"/>
              </a:spcBef>
              <a:spcAft>
                <a:spcPts val="0"/>
              </a:spcAft>
              <a:buClr>
                <a:schemeClr val="dk1"/>
              </a:buClr>
              <a:buSzPts val="1800"/>
              <a:buChar char="●"/>
              <a:defRPr/>
            </a:lvl7pPr>
            <a:lvl8pPr indent="-342900" lvl="7" marL="3657600" algn="l">
              <a:lnSpc>
                <a:spcPct val="90000"/>
              </a:lnSpc>
              <a:spcBef>
                <a:spcPts val="360"/>
              </a:spcBef>
              <a:spcAft>
                <a:spcPts val="0"/>
              </a:spcAft>
              <a:buClr>
                <a:schemeClr val="dk1"/>
              </a:buClr>
              <a:buSzPts val="1800"/>
              <a:buChar char="○"/>
              <a:defRPr/>
            </a:lvl8pPr>
            <a:lvl9pPr indent="-342900" lvl="8" marL="4114800" algn="l">
              <a:lnSpc>
                <a:spcPct val="90000"/>
              </a:lnSpc>
              <a:spcBef>
                <a:spcPts val="360"/>
              </a:spcBef>
              <a:spcAft>
                <a:spcPts val="0"/>
              </a:spcAft>
              <a:buClr>
                <a:schemeClr val="dk1"/>
              </a:buClr>
              <a:buSzPts val="1800"/>
              <a:buChar char="■"/>
              <a:defRPr/>
            </a:lvl9pPr>
          </a:lstStyle>
          <a:p/>
        </p:txBody>
      </p:sp>
      <p:sp>
        <p:nvSpPr>
          <p:cNvPr id="179" name="Google Shape;179;g29b029efdf1_2_3093"/>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180" name="Shape 180"/>
        <p:cNvGrpSpPr/>
        <p:nvPr/>
      </p:nvGrpSpPr>
      <p:grpSpPr>
        <a:xfrm>
          <a:off x="0" y="0"/>
          <a:ext cx="0" cy="0"/>
          <a:chOff x="0" y="0"/>
          <a:chExt cx="0" cy="0"/>
        </a:xfrm>
      </p:grpSpPr>
      <p:pic>
        <p:nvPicPr>
          <p:cNvPr descr="Billede 6" id="181" name="Google Shape;181;g29b029efdf1_2_3097"/>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182" name="Google Shape;182;g29b029efdf1_2_3097"/>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algn="l">
              <a:lnSpc>
                <a:spcPct val="102702"/>
              </a:lnSpc>
              <a:spcBef>
                <a:spcPts val="0"/>
              </a:spcBef>
              <a:spcAft>
                <a:spcPts val="0"/>
              </a:spcAft>
              <a:buSzPts val="3700"/>
              <a:buNone/>
              <a:defRPr b="1" sz="4050">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g29b029efdf1_2_3097"/>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500"/>
              <a:buFont typeface="Proxima Nova"/>
              <a:buNone/>
              <a:defRPr sz="1500">
                <a:solidFill>
                  <a:srgbClr val="535353"/>
                </a:solidFill>
              </a:defRPr>
            </a:lvl1pPr>
            <a:lvl2pPr indent="-228600" lvl="1" marL="914400" algn="l">
              <a:lnSpc>
                <a:spcPct val="90000"/>
              </a:lnSpc>
              <a:spcBef>
                <a:spcPts val="300"/>
              </a:spcBef>
              <a:spcAft>
                <a:spcPts val="0"/>
              </a:spcAft>
              <a:buSzPts val="1500"/>
              <a:buFont typeface="Proxima Nova"/>
              <a:buNone/>
              <a:defRPr sz="1500">
                <a:solidFill>
                  <a:srgbClr val="535353"/>
                </a:solidFill>
              </a:defRPr>
            </a:lvl2pPr>
            <a:lvl3pPr indent="-228600" lvl="2" marL="1371600" algn="l">
              <a:lnSpc>
                <a:spcPct val="90000"/>
              </a:lnSpc>
              <a:spcBef>
                <a:spcPts val="300"/>
              </a:spcBef>
              <a:spcAft>
                <a:spcPts val="0"/>
              </a:spcAft>
              <a:buSzPts val="1500"/>
              <a:buFont typeface="Proxima Nova"/>
              <a:buNone/>
              <a:defRPr sz="1500">
                <a:solidFill>
                  <a:srgbClr val="535353"/>
                </a:solidFill>
              </a:defRPr>
            </a:lvl3pPr>
            <a:lvl4pPr indent="-228600" lvl="3" marL="1828800" algn="l">
              <a:lnSpc>
                <a:spcPct val="90000"/>
              </a:lnSpc>
              <a:spcBef>
                <a:spcPts val="300"/>
              </a:spcBef>
              <a:spcAft>
                <a:spcPts val="0"/>
              </a:spcAft>
              <a:buSzPts val="1500"/>
              <a:buFont typeface="Proxima Nova"/>
              <a:buNone/>
              <a:defRPr sz="1500">
                <a:solidFill>
                  <a:srgbClr val="535353"/>
                </a:solidFill>
              </a:defRPr>
            </a:lvl4pPr>
            <a:lvl5pPr indent="-228600" lvl="4" marL="2286000" algn="l">
              <a:lnSpc>
                <a:spcPct val="90000"/>
              </a:lnSpc>
              <a:spcBef>
                <a:spcPts val="300"/>
              </a:spcBef>
              <a:spcAft>
                <a:spcPts val="0"/>
              </a:spcAft>
              <a:buSzPts val="1500"/>
              <a:buFont typeface="Proxima Nova"/>
              <a:buNone/>
              <a:defRPr sz="1500">
                <a:solidFill>
                  <a:srgbClr val="535353"/>
                </a:solidFil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84" name="Google Shape;184;g29b029efdf1_2_3097"/>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185" name="Shape 185"/>
        <p:cNvGrpSpPr/>
        <p:nvPr/>
      </p:nvGrpSpPr>
      <p:grpSpPr>
        <a:xfrm>
          <a:off x="0" y="0"/>
          <a:ext cx="0" cy="0"/>
          <a:chOff x="0" y="0"/>
          <a:chExt cx="0" cy="0"/>
        </a:xfrm>
      </p:grpSpPr>
      <p:pic>
        <p:nvPicPr>
          <p:cNvPr id="186" name="Google Shape;186;g29b029efdf1_2_3102"/>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187" name="Google Shape;187;g29b029efdf1_2_3102"/>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88" name="Google Shape;188;g29b029efdf1_2_3102"/>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89" name="Google Shape;189;g29b029efdf1_2_3102"/>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90" name="Google Shape;190;g29b029efdf1_2_3102"/>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91" name="Google Shape;191;g29b029efdf1_2_3102"/>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92" name="Google Shape;192;g29b029efdf1_2_3102"/>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93" name="Google Shape;193;g29b029efdf1_2_3102"/>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900"/>
              </a:spcBef>
              <a:spcAft>
                <a:spcPts val="0"/>
              </a:spcAft>
              <a:buClr>
                <a:schemeClr val="dk1"/>
              </a:buClr>
              <a:buSzPts val="1440"/>
              <a:buFont typeface="Arial"/>
              <a:buChar char="•"/>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194" name="Google Shape;194;g29b029efdf1_2_3102"/>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195" name="Google Shape;195;g29b029efdf1_2_3102"/>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96" name="Google Shape;196;g29b029efdf1_2_3102"/>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97" name="Shape 197"/>
        <p:cNvGrpSpPr/>
        <p:nvPr/>
      </p:nvGrpSpPr>
      <p:grpSpPr>
        <a:xfrm>
          <a:off x="0" y="0"/>
          <a:ext cx="0" cy="0"/>
          <a:chOff x="0" y="0"/>
          <a:chExt cx="0" cy="0"/>
        </a:xfrm>
      </p:grpSpPr>
      <p:sp>
        <p:nvSpPr>
          <p:cNvPr id="198" name="Google Shape;198;g29b029efdf1_2_312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99" name="Google Shape;199;g29b029efdf1_2_3120"/>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nl-BE"/>
              <a:t>‹#›</a:t>
            </a:fld>
            <a:endParaRPr/>
          </a:p>
        </p:txBody>
      </p:sp>
      <p:pic>
        <p:nvPicPr>
          <p:cNvPr id="200" name="Google Shape;200;g29b029efdf1_2_3120"/>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201" name="Google Shape;201;g29b029efdf1_2_3120"/>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02" name="Google Shape;202;g29b029efdf1_2_3120"/>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203" name="Google Shape;203;g29b029efdf1_2_31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204" name="Shape 204"/>
        <p:cNvGrpSpPr/>
        <p:nvPr/>
      </p:nvGrpSpPr>
      <p:grpSpPr>
        <a:xfrm>
          <a:off x="0" y="0"/>
          <a:ext cx="0" cy="0"/>
          <a:chOff x="0" y="0"/>
          <a:chExt cx="0" cy="0"/>
        </a:xfrm>
      </p:grpSpPr>
      <p:pic>
        <p:nvPicPr>
          <p:cNvPr descr="VLA_verbeeldingwerkt_kader.png" id="205" name="Google Shape;205;g29b029efdf1_2_3127"/>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206" name="Google Shape;206;g29b029efdf1_2_3127"/>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07" name="Google Shape;207;g29b029efdf1_2_3127"/>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208" name="Google Shape;208;g29b029efdf1_2_312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209" name="Shape 209"/>
        <p:cNvGrpSpPr/>
        <p:nvPr/>
      </p:nvGrpSpPr>
      <p:grpSpPr>
        <a:xfrm>
          <a:off x="0" y="0"/>
          <a:ext cx="0" cy="0"/>
          <a:chOff x="0" y="0"/>
          <a:chExt cx="0" cy="0"/>
        </a:xfrm>
      </p:grpSpPr>
      <p:pic>
        <p:nvPicPr>
          <p:cNvPr id="210" name="Google Shape;210;g29b029efdf1_2_3132"/>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211" name="Google Shape;211;g29b029efdf1_2_313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12" name="Google Shape;212;g29b029efdf1_2_313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 name="Google Shape;213;g29b029efdf1_2_3132"/>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14" name="Google Shape;214;g29b029efdf1_2_3132"/>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215" name="Google Shape;215;g29b029efdf1_2_313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216" name="Shape 216"/>
        <p:cNvGrpSpPr/>
        <p:nvPr/>
      </p:nvGrpSpPr>
      <p:grpSpPr>
        <a:xfrm>
          <a:off x="0" y="0"/>
          <a:ext cx="0" cy="0"/>
          <a:chOff x="0" y="0"/>
          <a:chExt cx="0" cy="0"/>
        </a:xfrm>
      </p:grpSpPr>
      <p:sp>
        <p:nvSpPr>
          <p:cNvPr id="217" name="Google Shape;217;g29b029efdf1_2_313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18" name="Google Shape;218;g29b029efdf1_2_313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g29b029efdf1_2_313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g29b029efdf1_2_313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221" name="Google Shape;221;g29b029efdf1_2_313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222" name="Shape 222"/>
        <p:cNvGrpSpPr/>
        <p:nvPr/>
      </p:nvGrpSpPr>
      <p:grpSpPr>
        <a:xfrm>
          <a:off x="0" y="0"/>
          <a:ext cx="0" cy="0"/>
          <a:chOff x="0" y="0"/>
          <a:chExt cx="0" cy="0"/>
        </a:xfrm>
      </p:grpSpPr>
      <p:sp>
        <p:nvSpPr>
          <p:cNvPr id="223" name="Google Shape;223;g29b029efdf1_2_3145"/>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24" name="Google Shape;224;g29b029efdf1_2_3145"/>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g29b029efdf1_2_3145"/>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g29b029efdf1_2_3145"/>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7" name="Google Shape;227;g29b029efdf1_2_3145"/>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228" name="Google Shape;228;g29b029efdf1_2_3145"/>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229" name="Shape 229"/>
        <p:cNvGrpSpPr/>
        <p:nvPr/>
      </p:nvGrpSpPr>
      <p:grpSpPr>
        <a:xfrm>
          <a:off x="0" y="0"/>
          <a:ext cx="0" cy="0"/>
          <a:chOff x="0" y="0"/>
          <a:chExt cx="0" cy="0"/>
        </a:xfrm>
      </p:grpSpPr>
      <p:sp>
        <p:nvSpPr>
          <p:cNvPr id="230" name="Google Shape;230;g29b029efdf1_2_3152"/>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231" name="Google Shape;231;g29b029efdf1_2_3152"/>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232" name="Google Shape;232;g29b029efdf1_2_3152"/>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4" name="Shape 24"/>
        <p:cNvGrpSpPr/>
        <p:nvPr/>
      </p:nvGrpSpPr>
      <p:grpSpPr>
        <a:xfrm>
          <a:off x="0" y="0"/>
          <a:ext cx="0" cy="0"/>
          <a:chOff x="0" y="0"/>
          <a:chExt cx="0" cy="0"/>
        </a:xfrm>
      </p:grpSpPr>
      <p:sp>
        <p:nvSpPr>
          <p:cNvPr id="25" name="Google Shape;25;p64"/>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64"/>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27" name="Google Shape;27;p64"/>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233" name="Shape 233"/>
        <p:cNvGrpSpPr/>
        <p:nvPr/>
      </p:nvGrpSpPr>
      <p:grpSpPr>
        <a:xfrm>
          <a:off x="0" y="0"/>
          <a:ext cx="0" cy="0"/>
          <a:chOff x="0" y="0"/>
          <a:chExt cx="0" cy="0"/>
        </a:xfrm>
      </p:grpSpPr>
      <p:pic>
        <p:nvPicPr>
          <p:cNvPr id="234" name="Google Shape;234;g29b029efdf1_2_3156"/>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235" name="Google Shape;235;g29b029efdf1_2_3156"/>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236" name="Google Shape;236;g29b029efdf1_2_3156"/>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237" name="Google Shape;237;g29b029efdf1_2_3156"/>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p:txBody>
      </p:sp>
      <p:sp>
        <p:nvSpPr>
          <p:cNvPr id="238" name="Google Shape;238;g29b029efdf1_2_3156"/>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39" name="Google Shape;239;g29b029efdf1_2_3156"/>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240" name="Google Shape;240;g29b029efdf1_2_3156"/>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nl-BE"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met foto">
  <p:cSld name="Titeldia met foto">
    <p:spTree>
      <p:nvGrpSpPr>
        <p:cNvPr id="241" name="Shape 241"/>
        <p:cNvGrpSpPr/>
        <p:nvPr/>
      </p:nvGrpSpPr>
      <p:grpSpPr>
        <a:xfrm>
          <a:off x="0" y="0"/>
          <a:ext cx="0" cy="0"/>
          <a:chOff x="0" y="0"/>
          <a:chExt cx="0" cy="0"/>
        </a:xfrm>
      </p:grpSpPr>
      <p:sp>
        <p:nvSpPr>
          <p:cNvPr id="242" name="Google Shape;242;g29b029efdf1_2_3164"/>
          <p:cNvSpPr txBox="1"/>
          <p:nvPr>
            <p:ph idx="1" type="body"/>
          </p:nvPr>
        </p:nvSpPr>
        <p:spPr>
          <a:xfrm>
            <a:off x="-1" y="0"/>
            <a:ext cx="9144000" cy="51435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1700"/>
              </a:spcBef>
              <a:spcAft>
                <a:spcPts val="0"/>
              </a:spcAft>
              <a:buSzPts val="1400"/>
              <a:buChar char="•"/>
              <a:defRPr/>
            </a:lvl1pPr>
            <a:lvl2pPr indent="-317500" lvl="1" marL="914400" algn="l">
              <a:lnSpc>
                <a:spcPct val="90000"/>
              </a:lnSpc>
              <a:spcBef>
                <a:spcPts val="300"/>
              </a:spcBef>
              <a:spcAft>
                <a:spcPts val="0"/>
              </a:spcAft>
              <a:buSzPts val="1400"/>
              <a:buChar char="•"/>
              <a:defRPr/>
            </a:lvl2pPr>
            <a:lvl3pPr indent="-317500" lvl="2" marL="1371600" algn="l">
              <a:lnSpc>
                <a:spcPct val="90000"/>
              </a:lnSpc>
              <a:spcBef>
                <a:spcPts val="300"/>
              </a:spcBef>
              <a:spcAft>
                <a:spcPts val="0"/>
              </a:spcAft>
              <a:buSzPts val="1400"/>
              <a:buChar char="•"/>
              <a:defRPr/>
            </a:lvl3pPr>
            <a:lvl4pPr indent="-317500" lvl="3" marL="1828800" algn="l">
              <a:lnSpc>
                <a:spcPct val="90000"/>
              </a:lnSpc>
              <a:spcBef>
                <a:spcPts val="300"/>
              </a:spcBef>
              <a:spcAft>
                <a:spcPts val="0"/>
              </a:spcAft>
              <a:buSzPts val="1400"/>
              <a:buChar char="•"/>
              <a:defRPr/>
            </a:lvl4pPr>
            <a:lvl5pPr indent="-317500" lvl="4" marL="2286000" algn="l">
              <a:lnSpc>
                <a:spcPct val="90000"/>
              </a:lnSpc>
              <a:spcBef>
                <a:spcPts val="300"/>
              </a:spcBef>
              <a:spcAft>
                <a:spcPts val="0"/>
              </a:spcAft>
              <a:buSzPts val="1400"/>
              <a:buChar char="•"/>
              <a:defRPr/>
            </a:lvl5pPr>
            <a:lvl6pPr indent="-317500" lvl="5" marL="2743200" algn="l">
              <a:lnSpc>
                <a:spcPct val="90000"/>
              </a:lnSpc>
              <a:spcBef>
                <a:spcPts val="300"/>
              </a:spcBef>
              <a:spcAft>
                <a:spcPts val="0"/>
              </a:spcAft>
              <a:buClr>
                <a:schemeClr val="dk1"/>
              </a:buClr>
              <a:buSzPts val="1400"/>
              <a:buChar char="•"/>
              <a:defRPr/>
            </a:lvl6pPr>
            <a:lvl7pPr indent="-317500" lvl="6" marL="3200400" algn="l">
              <a:lnSpc>
                <a:spcPct val="90000"/>
              </a:lnSpc>
              <a:spcBef>
                <a:spcPts val="300"/>
              </a:spcBef>
              <a:spcAft>
                <a:spcPts val="0"/>
              </a:spcAft>
              <a:buClr>
                <a:schemeClr val="dk1"/>
              </a:buClr>
              <a:buSzPts val="1400"/>
              <a:buChar char="•"/>
              <a:defRPr/>
            </a:lvl7pPr>
            <a:lvl8pPr indent="-317500" lvl="7" marL="3657600" algn="l">
              <a:lnSpc>
                <a:spcPct val="90000"/>
              </a:lnSpc>
              <a:spcBef>
                <a:spcPts val="300"/>
              </a:spcBef>
              <a:spcAft>
                <a:spcPts val="0"/>
              </a:spcAft>
              <a:buClr>
                <a:schemeClr val="dk1"/>
              </a:buClr>
              <a:buSzPts val="1400"/>
              <a:buChar char="•"/>
              <a:defRPr/>
            </a:lvl8pPr>
            <a:lvl9pPr indent="-317500" lvl="8" marL="4114800" algn="l">
              <a:lnSpc>
                <a:spcPct val="90000"/>
              </a:lnSpc>
              <a:spcBef>
                <a:spcPts val="300"/>
              </a:spcBef>
              <a:spcAft>
                <a:spcPts val="0"/>
              </a:spcAft>
              <a:buClr>
                <a:schemeClr val="dk1"/>
              </a:buClr>
              <a:buSzPts val="1400"/>
              <a:buChar char="•"/>
              <a:defRPr/>
            </a:lvl9pPr>
          </a:lstStyle>
          <a:p/>
        </p:txBody>
      </p:sp>
      <p:sp>
        <p:nvSpPr>
          <p:cNvPr id="243" name="Google Shape;243;g29b029efdf1_2_3164"/>
          <p:cNvSpPr txBox="1"/>
          <p:nvPr>
            <p:ph type="ctrTitle"/>
          </p:nvPr>
        </p:nvSpPr>
        <p:spPr>
          <a:xfrm>
            <a:off x="4453200" y="2282159"/>
            <a:ext cx="4053900" cy="18519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dk1"/>
              </a:buClr>
              <a:buSzPts val="2700"/>
              <a:buFont typeface="Arial"/>
              <a:buNone/>
              <a:defRPr b="1" sz="27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g29b029efdf1_2_3164"/>
          <p:cNvSpPr txBox="1"/>
          <p:nvPr>
            <p:ph idx="10" type="dt"/>
          </p:nvPr>
        </p:nvSpPr>
        <p:spPr>
          <a:xfrm>
            <a:off x="2397600" y="4622562"/>
            <a:ext cx="1080000" cy="273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 name="Shape 245"/>
        <p:cNvGrpSpPr/>
        <p:nvPr/>
      </p:nvGrpSpPr>
      <p:grpSpPr>
        <a:xfrm>
          <a:off x="0" y="0"/>
          <a:ext cx="0" cy="0"/>
          <a:chOff x="0" y="0"/>
          <a:chExt cx="0" cy="0"/>
        </a:xfrm>
      </p:grpSpPr>
      <p:sp>
        <p:nvSpPr>
          <p:cNvPr id="246" name="Google Shape;246;g29b029efdf1_2_3168"/>
          <p:cNvSpPr txBox="1"/>
          <p:nvPr/>
        </p:nvSpPr>
        <p:spPr>
          <a:xfrm>
            <a:off x="361100" y="233425"/>
            <a:ext cx="4105200" cy="56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00"/>
              <a:buFont typeface="Fira Sans Extra Condensed"/>
              <a:buNone/>
            </a:pPr>
            <a:r>
              <a:rPr b="1" i="0" lang="nl-BE" sz="2700" u="none" cap="none" strike="noStrike">
                <a:solidFill>
                  <a:schemeClr val="dk1"/>
                </a:solidFill>
                <a:latin typeface="Fira Sans Extra Condensed"/>
                <a:ea typeface="Fira Sans Extra Condensed"/>
                <a:cs typeface="Fira Sans Extra Condensed"/>
                <a:sym typeface="Fira Sans Extra Condensed"/>
              </a:rPr>
              <a:t>Customer Journey Map</a:t>
            </a:r>
            <a:endParaRPr b="1" i="0" sz="2700" u="none" cap="none" strike="noStrike">
              <a:solidFill>
                <a:schemeClr val="dk1"/>
              </a:solidFill>
              <a:latin typeface="Fira Sans Extra Condensed"/>
              <a:ea typeface="Fira Sans Extra Condensed"/>
              <a:cs typeface="Fira Sans Extra Condensed"/>
              <a:sym typeface="Fira Sans Extra Condensed"/>
            </a:endParaRPr>
          </a:p>
        </p:txBody>
      </p:sp>
    </p:spTree>
  </p:cSld>
  <p:clrMapOvr>
    <a:masterClrMapping/>
  </p:clrMapOvr>
  <p:extLst>
    <p:ext uri="{DCECCB84-F9BA-43D5-87BE-67443E8EF086}">
      <p15:sldGuideLst>
        <p15:guide id="1" pos="216">
          <p15:clr>
            <a:srgbClr val="FA7B17"/>
          </p15:clr>
        </p15:guide>
        <p15:guide id="2" orient="horz" pos="194">
          <p15:clr>
            <a:srgbClr val="FA7B17"/>
          </p15:clr>
        </p15:guide>
        <p15:guide id="3" orient="horz" pos="2229">
          <p15:clr>
            <a:srgbClr val="FA7B17"/>
          </p15:clr>
        </p15:guide>
        <p15:guide id="4" pos="4104">
          <p15:clr>
            <a:srgbClr val="FA7B17"/>
          </p15:clr>
        </p15:guide>
        <p15:guide id="5" pos="216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7" name="Shape 247"/>
        <p:cNvGrpSpPr/>
        <p:nvPr/>
      </p:nvGrpSpPr>
      <p:grpSpPr>
        <a:xfrm>
          <a:off x="0" y="0"/>
          <a:ext cx="0" cy="0"/>
          <a:chOff x="0" y="0"/>
          <a:chExt cx="0" cy="0"/>
        </a:xfrm>
      </p:grpSpPr>
      <p:sp>
        <p:nvSpPr>
          <p:cNvPr id="248" name="Google Shape;248;g29b029efdf1_2_3170"/>
          <p:cNvSpPr txBox="1"/>
          <p:nvPr>
            <p:ph type="ctrTitle"/>
          </p:nvPr>
        </p:nvSpPr>
        <p:spPr>
          <a:xfrm>
            <a:off x="472363" y="146171"/>
            <a:ext cx="8364000" cy="415500"/>
          </a:xfrm>
          <a:prstGeom prst="rect">
            <a:avLst/>
          </a:prstGeom>
          <a:noFill/>
          <a:ln>
            <a:noFill/>
          </a:ln>
        </p:spPr>
        <p:txBody>
          <a:bodyPr anchorCtr="0" anchor="t" bIns="0" lIns="0" spcFirstLastPara="1" rIns="0" wrap="square" tIns="0">
            <a:spAutoFit/>
          </a:bodyPr>
          <a:lstStyle>
            <a:lvl1pPr lvl="0" algn="l">
              <a:lnSpc>
                <a:spcPct val="102702"/>
              </a:lnSpc>
              <a:spcBef>
                <a:spcPts val="0"/>
              </a:spcBef>
              <a:spcAft>
                <a:spcPts val="0"/>
              </a:spcAft>
              <a:buSzPts val="3700"/>
              <a:buNone/>
              <a:defRPr b="0" i="0" sz="2700">
                <a:solidFill>
                  <a:srgbClr val="373636"/>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g29b029efdf1_2_3170"/>
          <p:cNvSpPr txBox="1"/>
          <p:nvPr>
            <p:ph idx="1" type="subTitle"/>
          </p:nvPr>
        </p:nvSpPr>
        <p:spPr>
          <a:xfrm>
            <a:off x="1371600" y="2880360"/>
            <a:ext cx="6400800" cy="276900"/>
          </a:xfrm>
          <a:prstGeom prst="rect">
            <a:avLst/>
          </a:prstGeom>
          <a:noFill/>
          <a:ln>
            <a:noFill/>
          </a:ln>
        </p:spPr>
        <p:txBody>
          <a:bodyPr anchorCtr="0" anchor="t" bIns="0" lIns="0" spcFirstLastPara="1" rIns="0" wrap="square" tIns="0">
            <a:spAutoFit/>
          </a:bodyPr>
          <a:lstStyle>
            <a:lvl1pPr lvl="0" algn="l">
              <a:lnSpc>
                <a:spcPct val="90000"/>
              </a:lnSpc>
              <a:spcBef>
                <a:spcPts val="300"/>
              </a:spcBef>
              <a:spcAft>
                <a:spcPts val="0"/>
              </a:spcAft>
              <a:buSzPts val="1980"/>
              <a:buNone/>
              <a:defRPr b="0" i="0">
                <a:solidFill>
                  <a:schemeClr val="dk1"/>
                </a:solidFill>
              </a:defRPr>
            </a:lvl1pPr>
            <a:lvl2pPr lvl="1" algn="l">
              <a:lnSpc>
                <a:spcPct val="90000"/>
              </a:lnSpc>
              <a:spcBef>
                <a:spcPts val="300"/>
              </a:spcBef>
              <a:spcAft>
                <a:spcPts val="0"/>
              </a:spcAft>
              <a:buSzPts val="1540"/>
              <a:buNone/>
              <a:defRPr/>
            </a:lvl2pPr>
            <a:lvl3pPr lvl="2" algn="l">
              <a:lnSpc>
                <a:spcPct val="90000"/>
              </a:lnSpc>
              <a:spcBef>
                <a:spcPts val="300"/>
              </a:spcBef>
              <a:spcAft>
                <a:spcPts val="0"/>
              </a:spcAft>
              <a:buSzPts val="1800"/>
              <a:buNone/>
              <a:defRPr/>
            </a:lvl3pPr>
            <a:lvl4pPr lvl="3" algn="l">
              <a:lnSpc>
                <a:spcPct val="90000"/>
              </a:lnSpc>
              <a:spcBef>
                <a:spcPts val="300"/>
              </a:spcBef>
              <a:spcAft>
                <a:spcPts val="0"/>
              </a:spcAft>
              <a:buSzPts val="1500"/>
              <a:buNone/>
              <a:defRPr/>
            </a:lvl4pPr>
            <a:lvl5pPr lvl="4" algn="l">
              <a:lnSpc>
                <a:spcPct val="90000"/>
              </a:lnSpc>
              <a:spcBef>
                <a:spcPts val="300"/>
              </a:spcBef>
              <a:spcAft>
                <a:spcPts val="0"/>
              </a:spcAft>
              <a:buSzPts val="1800"/>
              <a:buNone/>
              <a:defRPr/>
            </a:lvl5pPr>
            <a:lvl6pPr lvl="5" algn="l">
              <a:lnSpc>
                <a:spcPct val="90000"/>
              </a:lnSpc>
              <a:spcBef>
                <a:spcPts val="500"/>
              </a:spcBef>
              <a:spcAft>
                <a:spcPts val="0"/>
              </a:spcAft>
              <a:buSzPts val="180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250" name="Google Shape;250;g29b029efdf1_2_3170"/>
          <p:cNvSpPr txBox="1"/>
          <p:nvPr>
            <p:ph idx="11" type="ftr"/>
          </p:nvPr>
        </p:nvSpPr>
        <p:spPr>
          <a:xfrm>
            <a:off x="3108960" y="4783455"/>
            <a:ext cx="2926200" cy="276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g29b029efdf1_2_3170"/>
          <p:cNvSpPr txBox="1"/>
          <p:nvPr>
            <p:ph idx="10" type="dt"/>
          </p:nvPr>
        </p:nvSpPr>
        <p:spPr>
          <a:xfrm>
            <a:off x="457200" y="4783455"/>
            <a:ext cx="21030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g29b029efdf1_2_3170"/>
          <p:cNvSpPr txBox="1"/>
          <p:nvPr>
            <p:ph idx="12" type="sldNum"/>
          </p:nvPr>
        </p:nvSpPr>
        <p:spPr>
          <a:xfrm>
            <a:off x="8930259" y="4938521"/>
            <a:ext cx="183300" cy="138600"/>
          </a:xfrm>
          <a:prstGeom prst="rect">
            <a:avLst/>
          </a:prstGeom>
          <a:noFill/>
          <a:ln>
            <a:noFill/>
          </a:ln>
        </p:spPr>
        <p:txBody>
          <a:bodyPr anchorCtr="0" anchor="t" bIns="0" lIns="0" spcFirstLastPara="1" rIns="0" wrap="square" tIns="0">
            <a:spAutoFit/>
          </a:bodyPr>
          <a:lstStyle>
            <a:lvl1pPr indent="0" lvl="0"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1pPr>
            <a:lvl2pPr indent="0" lvl="1"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2pPr>
            <a:lvl3pPr indent="0" lvl="2"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3pPr>
            <a:lvl4pPr indent="0" lvl="3"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4pPr>
            <a:lvl5pPr indent="0" lvl="4"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5pPr>
            <a:lvl6pPr indent="0" lvl="5"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6pPr>
            <a:lvl7pPr indent="0" lvl="6"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7pPr>
            <a:lvl8pPr indent="0" lvl="7"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8pPr>
            <a:lvl9pPr indent="0" lvl="8"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9pPr>
          </a:lstStyle>
          <a:p>
            <a:pPr indent="0" lvl="0" marL="28575"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3" name="Shape 253"/>
        <p:cNvGrpSpPr/>
        <p:nvPr/>
      </p:nvGrpSpPr>
      <p:grpSpPr>
        <a:xfrm>
          <a:off x="0" y="0"/>
          <a:ext cx="0" cy="0"/>
          <a:chOff x="0" y="0"/>
          <a:chExt cx="0" cy="0"/>
        </a:xfrm>
      </p:grpSpPr>
      <p:sp>
        <p:nvSpPr>
          <p:cNvPr id="254" name="Google Shape;254;g29b029efdf1_2_3176"/>
          <p:cNvSpPr txBox="1"/>
          <p:nvPr>
            <p:ph type="title"/>
          </p:nvPr>
        </p:nvSpPr>
        <p:spPr>
          <a:xfrm>
            <a:off x="455447" y="146170"/>
            <a:ext cx="8025600" cy="415500"/>
          </a:xfrm>
          <a:prstGeom prst="rect">
            <a:avLst/>
          </a:prstGeom>
          <a:noFill/>
          <a:ln>
            <a:noFill/>
          </a:ln>
        </p:spPr>
        <p:txBody>
          <a:bodyPr anchorCtr="0" anchor="t" bIns="0" lIns="0" spcFirstLastPara="1" rIns="0" wrap="square" tIns="0">
            <a:spAutoFit/>
          </a:bodyPr>
          <a:lstStyle>
            <a:lvl1pPr lvl="0" algn="l">
              <a:lnSpc>
                <a:spcPct val="102702"/>
              </a:lnSpc>
              <a:spcBef>
                <a:spcPts val="0"/>
              </a:spcBef>
              <a:spcAft>
                <a:spcPts val="0"/>
              </a:spcAft>
              <a:buSzPts val="3700"/>
              <a:buNone/>
              <a:defRPr b="0" i="0" sz="2700">
                <a:solidFill>
                  <a:srgbClr val="373636"/>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g29b029efdf1_2_3176"/>
          <p:cNvSpPr txBox="1"/>
          <p:nvPr>
            <p:ph idx="11" type="ftr"/>
          </p:nvPr>
        </p:nvSpPr>
        <p:spPr>
          <a:xfrm>
            <a:off x="3108960" y="4783455"/>
            <a:ext cx="2926200" cy="276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g29b029efdf1_2_3176"/>
          <p:cNvSpPr txBox="1"/>
          <p:nvPr>
            <p:ph idx="10" type="dt"/>
          </p:nvPr>
        </p:nvSpPr>
        <p:spPr>
          <a:xfrm>
            <a:off x="457200" y="4783455"/>
            <a:ext cx="2103000" cy="276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g29b029efdf1_2_3176"/>
          <p:cNvSpPr txBox="1"/>
          <p:nvPr>
            <p:ph idx="12" type="sldNum"/>
          </p:nvPr>
        </p:nvSpPr>
        <p:spPr>
          <a:xfrm>
            <a:off x="8930259" y="4938521"/>
            <a:ext cx="183300" cy="138600"/>
          </a:xfrm>
          <a:prstGeom prst="rect">
            <a:avLst/>
          </a:prstGeom>
          <a:noFill/>
          <a:ln>
            <a:noFill/>
          </a:ln>
        </p:spPr>
        <p:txBody>
          <a:bodyPr anchorCtr="0" anchor="t" bIns="0" lIns="0" spcFirstLastPara="1" rIns="0" wrap="square" tIns="0">
            <a:spAutoFit/>
          </a:bodyPr>
          <a:lstStyle>
            <a:lvl1pPr indent="0" lvl="0"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1pPr>
            <a:lvl2pPr indent="0" lvl="1"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2pPr>
            <a:lvl3pPr indent="0" lvl="2"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3pPr>
            <a:lvl4pPr indent="0" lvl="3"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4pPr>
            <a:lvl5pPr indent="0" lvl="4"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5pPr>
            <a:lvl6pPr indent="0" lvl="5"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6pPr>
            <a:lvl7pPr indent="0" lvl="6"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7pPr>
            <a:lvl8pPr indent="0" lvl="7"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8pPr>
            <a:lvl9pPr indent="0" lvl="8" marL="28575" marR="0" algn="l">
              <a:lnSpc>
                <a:spcPct val="103333"/>
              </a:lnSpc>
              <a:spcBef>
                <a:spcPts val="0"/>
              </a:spcBef>
              <a:spcAft>
                <a:spcPts val="0"/>
              </a:spcAft>
              <a:buClr>
                <a:srgbClr val="000000"/>
              </a:buClr>
              <a:buSzPts val="900"/>
              <a:buFont typeface="Arial"/>
              <a:buNone/>
              <a:defRPr b="0" i="0" sz="900" u="none" cap="none" strike="noStrike">
                <a:solidFill>
                  <a:srgbClr val="909090"/>
                </a:solidFill>
                <a:latin typeface="Calibri"/>
                <a:ea typeface="Calibri"/>
                <a:cs typeface="Calibri"/>
                <a:sym typeface="Calibri"/>
              </a:defRPr>
            </a:lvl9pPr>
          </a:lstStyle>
          <a:p>
            <a:pPr indent="0" lvl="0" marL="28575"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64" name="Shape 264"/>
        <p:cNvGrpSpPr/>
        <p:nvPr/>
      </p:nvGrpSpPr>
      <p:grpSpPr>
        <a:xfrm>
          <a:off x="0" y="0"/>
          <a:ext cx="0" cy="0"/>
          <a:chOff x="0" y="0"/>
          <a:chExt cx="0" cy="0"/>
        </a:xfrm>
      </p:grpSpPr>
      <p:sp>
        <p:nvSpPr>
          <p:cNvPr id="265" name="Google Shape;265;g29b029efdf1_2_356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66" name="Shape 266"/>
        <p:cNvGrpSpPr/>
        <p:nvPr/>
      </p:nvGrpSpPr>
      <p:grpSpPr>
        <a:xfrm>
          <a:off x="0" y="0"/>
          <a:ext cx="0" cy="0"/>
          <a:chOff x="0" y="0"/>
          <a:chExt cx="0" cy="0"/>
        </a:xfrm>
      </p:grpSpPr>
      <p:sp>
        <p:nvSpPr>
          <p:cNvPr id="267" name="Google Shape;267;g29b029efdf1_2_354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68" name="Google Shape;268;g29b029efdf1_2_354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69" name="Google Shape;269;g29b029efdf1_2_3549"/>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70" name="Google Shape;270;g29b029efdf1_2_354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71" name="Google Shape;271;g29b029efdf1_2_354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72" name="Shape 272"/>
        <p:cNvGrpSpPr/>
        <p:nvPr/>
      </p:nvGrpSpPr>
      <p:grpSpPr>
        <a:xfrm>
          <a:off x="0" y="0"/>
          <a:ext cx="0" cy="0"/>
          <a:chOff x="0" y="0"/>
          <a:chExt cx="0" cy="0"/>
        </a:xfrm>
      </p:grpSpPr>
      <p:sp>
        <p:nvSpPr>
          <p:cNvPr id="273" name="Google Shape;273;g29b029efdf1_2_3555"/>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274" name="Google Shape;274;g29b029efdf1_2_355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75" name="Google Shape;275;g29b029efdf1_2_355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76" name="Google Shape;276;g29b029efdf1_2_355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77" name="Shape 277"/>
        <p:cNvGrpSpPr/>
        <p:nvPr/>
      </p:nvGrpSpPr>
      <p:grpSpPr>
        <a:xfrm>
          <a:off x="0" y="0"/>
          <a:ext cx="0" cy="0"/>
          <a:chOff x="0" y="0"/>
          <a:chExt cx="0" cy="0"/>
        </a:xfrm>
      </p:grpSpPr>
      <p:sp>
        <p:nvSpPr>
          <p:cNvPr id="278" name="Google Shape;278;g29b029efdf1_2_3562"/>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9" name="Google Shape;279;g29b029efdf1_2_3562"/>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280" name="Google Shape;280;g29b029efdf1_2_3562"/>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js vlak">
  <p:cSld name="grijs vlak">
    <p:spTree>
      <p:nvGrpSpPr>
        <p:cNvPr id="281" name="Shape 281"/>
        <p:cNvGrpSpPr/>
        <p:nvPr/>
      </p:nvGrpSpPr>
      <p:grpSpPr>
        <a:xfrm>
          <a:off x="0" y="0"/>
          <a:ext cx="0" cy="0"/>
          <a:chOff x="0" y="0"/>
          <a:chExt cx="0" cy="0"/>
        </a:xfrm>
      </p:grpSpPr>
      <p:pic>
        <p:nvPicPr>
          <p:cNvPr id="282" name="Google Shape;282;g29b029efdf1_2_356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28"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b="0" l="0" r="0" t="0"/>
          <a:stretch/>
        </p:blipFill>
        <p:spPr>
          <a:xfrm>
            <a:off x="2690438" y="0"/>
            <a:ext cx="7717135" cy="514350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p:cSld name="Leeg">
    <p:spTree>
      <p:nvGrpSpPr>
        <p:cNvPr id="283" name="Shape 283"/>
        <p:cNvGrpSpPr/>
        <p:nvPr/>
      </p:nvGrpSpPr>
      <p:grpSpPr>
        <a:xfrm>
          <a:off x="0" y="0"/>
          <a:ext cx="0" cy="0"/>
          <a:chOff x="0" y="0"/>
          <a:chExt cx="0" cy="0"/>
        </a:xfrm>
      </p:grpSpPr>
      <p:sp>
        <p:nvSpPr>
          <p:cNvPr id="284" name="Google Shape;284;g29b029efdf1_2_356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g29b029efdf1_2_356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grijs">
  <p:cSld name="titel-tekst//geel-grijs">
    <p:spTree>
      <p:nvGrpSpPr>
        <p:cNvPr id="286" name="Shape 286"/>
        <p:cNvGrpSpPr/>
        <p:nvPr/>
      </p:nvGrpSpPr>
      <p:grpSpPr>
        <a:xfrm>
          <a:off x="0" y="0"/>
          <a:ext cx="0" cy="0"/>
          <a:chOff x="0" y="0"/>
          <a:chExt cx="0" cy="0"/>
        </a:xfrm>
      </p:grpSpPr>
      <p:cxnSp>
        <p:nvCxnSpPr>
          <p:cNvPr id="287" name="Google Shape;287;g29b029efdf1_2_3571"/>
          <p:cNvCxnSpPr/>
          <p:nvPr/>
        </p:nvCxnSpPr>
        <p:spPr>
          <a:xfrm>
            <a:off x="540544" y="1080000"/>
            <a:ext cx="675000" cy="0"/>
          </a:xfrm>
          <a:prstGeom prst="straightConnector1">
            <a:avLst/>
          </a:prstGeom>
          <a:noFill/>
          <a:ln cap="flat" cmpd="sng" w="50800">
            <a:solidFill>
              <a:srgbClr val="FFEB00"/>
            </a:solidFill>
            <a:prstDash val="solid"/>
            <a:round/>
            <a:headEnd len="sm" w="sm" type="none"/>
            <a:tailEnd len="sm" w="sm" type="none"/>
          </a:ln>
        </p:spPr>
      </p:cxnSp>
      <p:pic>
        <p:nvPicPr>
          <p:cNvPr id="288" name="Google Shape;288;g29b029efdf1_2_3571"/>
          <p:cNvPicPr preferRelativeResize="0"/>
          <p:nvPr/>
        </p:nvPicPr>
        <p:blipFill rotWithShape="1">
          <a:blip r:embed="rId2">
            <a:alphaModFix/>
          </a:blip>
          <a:srcRect b="0" l="0" r="0" t="0"/>
          <a:stretch/>
        </p:blipFill>
        <p:spPr>
          <a:xfrm>
            <a:off x="3007519" y="0"/>
            <a:ext cx="6136481" cy="1307306"/>
          </a:xfrm>
          <a:prstGeom prst="rect">
            <a:avLst/>
          </a:prstGeom>
          <a:noFill/>
          <a:ln>
            <a:noFill/>
          </a:ln>
        </p:spPr>
      </p:pic>
      <p:sp>
        <p:nvSpPr>
          <p:cNvPr id="289" name="Google Shape;289;g29b029efdf1_2_3571"/>
          <p:cNvSpPr txBox="1"/>
          <p:nvPr>
            <p:ph type="title"/>
          </p:nvPr>
        </p:nvSpPr>
        <p:spPr>
          <a:xfrm>
            <a:off x="539550" y="267892"/>
            <a:ext cx="8064900" cy="810000"/>
          </a:xfrm>
          <a:prstGeom prst="rect">
            <a:avLst/>
          </a:prstGeom>
          <a:noFill/>
          <a:ln>
            <a:noFill/>
          </a:ln>
        </p:spPr>
        <p:txBody>
          <a:bodyPr anchorCtr="0" anchor="ctr" bIns="91425" lIns="91425" spcFirstLastPara="1" rIns="91425" wrap="square" tIns="91425">
            <a:normAutofit/>
          </a:bodyPr>
          <a:lstStyle>
            <a:lvl1pPr lvl="0" algn="l">
              <a:lnSpc>
                <a:spcPct val="102702"/>
              </a:lnSpc>
              <a:spcBef>
                <a:spcPts val="0"/>
              </a:spcBef>
              <a:spcAft>
                <a:spcPts val="0"/>
              </a:spcAft>
              <a:buSzPts val="37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 name="Google Shape;290;g29b029efdf1_2_3571"/>
          <p:cNvSpPr txBox="1"/>
          <p:nvPr>
            <p:ph idx="1" type="body"/>
          </p:nvPr>
        </p:nvSpPr>
        <p:spPr>
          <a:xfrm>
            <a:off x="540544" y="1349999"/>
            <a:ext cx="8064000" cy="2970000"/>
          </a:xfrm>
          <a:prstGeom prst="rect">
            <a:avLst/>
          </a:prstGeom>
          <a:noFill/>
          <a:ln>
            <a:noFill/>
          </a:ln>
        </p:spPr>
        <p:txBody>
          <a:bodyPr anchorCtr="0" anchor="t" bIns="91425" lIns="91425" spcFirstLastPara="1" rIns="91425" wrap="square" tIns="91425">
            <a:noAutofit/>
          </a:bodyPr>
          <a:lstStyle>
            <a:lvl1pPr indent="-354330" lvl="0" marL="457200" algn="l">
              <a:lnSpc>
                <a:spcPct val="90000"/>
              </a:lnSpc>
              <a:spcBef>
                <a:spcPts val="300"/>
              </a:spcBef>
              <a:spcAft>
                <a:spcPts val="0"/>
              </a:spcAft>
              <a:buSzPts val="1980"/>
              <a:buChar char="•"/>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inhoud">
  <p:cSld name="02-inhoud">
    <p:spTree>
      <p:nvGrpSpPr>
        <p:cNvPr id="291" name="Shape 291"/>
        <p:cNvGrpSpPr/>
        <p:nvPr/>
      </p:nvGrpSpPr>
      <p:grpSpPr>
        <a:xfrm>
          <a:off x="0" y="0"/>
          <a:ext cx="0" cy="0"/>
          <a:chOff x="0" y="0"/>
          <a:chExt cx="0" cy="0"/>
        </a:xfrm>
      </p:grpSpPr>
      <p:pic>
        <p:nvPicPr>
          <p:cNvPr id="292" name="Google Shape;292;g29b029efdf1_2_3576"/>
          <p:cNvPicPr preferRelativeResize="0"/>
          <p:nvPr/>
        </p:nvPicPr>
        <p:blipFill rotWithShape="1">
          <a:blip r:embed="rId2">
            <a:alphaModFix/>
          </a:blip>
          <a:srcRect b="-18" l="-1166" r="32976" t="6368"/>
          <a:stretch/>
        </p:blipFill>
        <p:spPr>
          <a:xfrm>
            <a:off x="3644570" y="-1"/>
            <a:ext cx="5499431" cy="5143499"/>
          </a:xfrm>
          <a:prstGeom prst="rect">
            <a:avLst/>
          </a:prstGeom>
          <a:noFill/>
          <a:ln>
            <a:noFill/>
          </a:ln>
        </p:spPr>
      </p:pic>
      <p:pic>
        <p:nvPicPr>
          <p:cNvPr id="293" name="Google Shape;293;g29b029efdf1_2_3576"/>
          <p:cNvPicPr preferRelativeResize="0"/>
          <p:nvPr/>
        </p:nvPicPr>
        <p:blipFill rotWithShape="1">
          <a:blip r:embed="rId3">
            <a:alphaModFix/>
          </a:blip>
          <a:srcRect b="0" l="0" r="0" t="0"/>
          <a:stretch/>
        </p:blipFill>
        <p:spPr>
          <a:xfrm>
            <a:off x="1" y="-1191"/>
            <a:ext cx="9147981" cy="5143501"/>
          </a:xfrm>
          <a:prstGeom prst="rect">
            <a:avLst/>
          </a:prstGeom>
          <a:noFill/>
          <a:ln>
            <a:noFill/>
          </a:ln>
        </p:spPr>
      </p:pic>
      <p:cxnSp>
        <p:nvCxnSpPr>
          <p:cNvPr id="294" name="Google Shape;294;g29b029efdf1_2_3576"/>
          <p:cNvCxnSpPr/>
          <p:nvPr/>
        </p:nvCxnSpPr>
        <p:spPr>
          <a:xfrm>
            <a:off x="540544" y="1080000"/>
            <a:ext cx="675000" cy="0"/>
          </a:xfrm>
          <a:prstGeom prst="straightConnector1">
            <a:avLst/>
          </a:prstGeom>
          <a:noFill/>
          <a:ln cap="flat" cmpd="sng" w="50800">
            <a:solidFill>
              <a:srgbClr val="FFEB00"/>
            </a:solidFill>
            <a:prstDash val="solid"/>
            <a:round/>
            <a:headEnd len="sm" w="sm" type="none"/>
            <a:tailEnd len="sm" w="sm" type="none"/>
          </a:ln>
        </p:spPr>
      </p:cxnSp>
      <p:sp>
        <p:nvSpPr>
          <p:cNvPr id="295" name="Google Shape;295;g29b029efdf1_2_3576"/>
          <p:cNvSpPr txBox="1"/>
          <p:nvPr>
            <p:ph type="title"/>
          </p:nvPr>
        </p:nvSpPr>
        <p:spPr>
          <a:xfrm>
            <a:off x="539550" y="267892"/>
            <a:ext cx="8064900" cy="810000"/>
          </a:xfrm>
          <a:prstGeom prst="rect">
            <a:avLst/>
          </a:prstGeom>
          <a:noFill/>
          <a:ln>
            <a:noFill/>
          </a:ln>
        </p:spPr>
        <p:txBody>
          <a:bodyPr anchorCtr="0" anchor="ctr" bIns="91425" lIns="91425" spcFirstLastPara="1" rIns="91425" wrap="square" tIns="91425">
            <a:normAutofit/>
          </a:bodyPr>
          <a:lstStyle>
            <a:lvl1pPr lvl="0" algn="l">
              <a:lnSpc>
                <a:spcPct val="102702"/>
              </a:lnSpc>
              <a:spcBef>
                <a:spcPts val="0"/>
              </a:spcBef>
              <a:spcAft>
                <a:spcPts val="0"/>
              </a:spcAft>
              <a:buSzPts val="3700"/>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g29b029efdf1_2_3576"/>
          <p:cNvSpPr txBox="1"/>
          <p:nvPr>
            <p:ph idx="1" type="body"/>
          </p:nvPr>
        </p:nvSpPr>
        <p:spPr>
          <a:xfrm>
            <a:off x="540544" y="1349999"/>
            <a:ext cx="8064000" cy="2970000"/>
          </a:xfrm>
          <a:prstGeom prst="rect">
            <a:avLst/>
          </a:prstGeom>
          <a:noFill/>
          <a:ln>
            <a:noFill/>
          </a:ln>
        </p:spPr>
        <p:txBody>
          <a:bodyPr anchorCtr="0" anchor="t" bIns="91425" lIns="91425" spcFirstLastPara="1" rIns="91425" wrap="square" tIns="91425">
            <a:noAutofit/>
          </a:bodyPr>
          <a:lstStyle>
            <a:lvl1pPr indent="-354330" lvl="0" marL="457200" algn="l">
              <a:lnSpc>
                <a:spcPct val="90000"/>
              </a:lnSpc>
              <a:spcBef>
                <a:spcPts val="300"/>
              </a:spcBef>
              <a:spcAft>
                <a:spcPts val="0"/>
              </a:spcAft>
              <a:buSzPts val="1980"/>
              <a:buChar char="•"/>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elpagina_v2">
  <p:cSld name="Deelpagina_v2">
    <p:spTree>
      <p:nvGrpSpPr>
        <p:cNvPr id="297" name="Shape 297"/>
        <p:cNvGrpSpPr/>
        <p:nvPr/>
      </p:nvGrpSpPr>
      <p:grpSpPr>
        <a:xfrm>
          <a:off x="0" y="0"/>
          <a:ext cx="0" cy="0"/>
          <a:chOff x="0" y="0"/>
          <a:chExt cx="0" cy="0"/>
        </a:xfrm>
      </p:grpSpPr>
      <p:pic>
        <p:nvPicPr>
          <p:cNvPr id="298" name="Google Shape;298;g29b029efdf1_2_358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9" name="Google Shape;299;g29b029efdf1_2_3582"/>
          <p:cNvSpPr txBox="1"/>
          <p:nvPr>
            <p:ph type="title"/>
          </p:nvPr>
        </p:nvSpPr>
        <p:spPr>
          <a:xfrm>
            <a:off x="0" y="945000"/>
            <a:ext cx="9144900" cy="1417500"/>
          </a:xfrm>
          <a:prstGeom prst="rect">
            <a:avLst/>
          </a:prstGeom>
          <a:noFill/>
          <a:ln>
            <a:noFill/>
          </a:ln>
        </p:spPr>
        <p:txBody>
          <a:bodyPr anchorCtr="0" anchor="t" bIns="91425" lIns="720000" spcFirstLastPara="1" rIns="720000" wrap="square" tIns="1800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0" name="Google Shape;300;g29b029efdf1_2_3582"/>
          <p:cNvPicPr preferRelativeResize="0"/>
          <p:nvPr/>
        </p:nvPicPr>
        <p:blipFill rotWithShape="1">
          <a:blip r:embed="rId3">
            <a:alphaModFix/>
          </a:blip>
          <a:srcRect b="0" l="0" r="0" t="0"/>
          <a:stretch/>
        </p:blipFill>
        <p:spPr>
          <a:xfrm>
            <a:off x="8418600" y="405000"/>
            <a:ext cx="453413" cy="577800"/>
          </a:xfrm>
          <a:prstGeom prst="rect">
            <a:avLst/>
          </a:prstGeom>
          <a:noFill/>
          <a:ln>
            <a:noFill/>
          </a:ln>
        </p:spPr>
      </p:pic>
      <p:sp>
        <p:nvSpPr>
          <p:cNvPr id="301" name="Google Shape;301;g29b029efdf1_2_3582"/>
          <p:cNvSpPr txBox="1"/>
          <p:nvPr>
            <p:ph idx="1" type="body"/>
          </p:nvPr>
        </p:nvSpPr>
        <p:spPr>
          <a:xfrm>
            <a:off x="540544" y="2362500"/>
            <a:ext cx="8064000" cy="675000"/>
          </a:xfrm>
          <a:prstGeom prst="rect">
            <a:avLst/>
          </a:prstGeom>
          <a:noFill/>
          <a:ln>
            <a:noFill/>
          </a:ln>
        </p:spPr>
        <p:txBody>
          <a:bodyPr anchorCtr="0" anchor="ctr" bIns="91425" lIns="91425" spcFirstLastPara="1" rIns="91425" wrap="square" tIns="91425">
            <a:noAutofit/>
          </a:bodyPr>
          <a:lstStyle>
            <a:lvl1pPr indent="-354330" lvl="0" marL="457200" algn="l">
              <a:lnSpc>
                <a:spcPct val="90000"/>
              </a:lnSpc>
              <a:spcBef>
                <a:spcPts val="300"/>
              </a:spcBef>
              <a:spcAft>
                <a:spcPts val="0"/>
              </a:spcAft>
              <a:buSzPts val="1980"/>
              <a:buChar char="•"/>
              <a:defRPr/>
            </a:lvl1pPr>
            <a:lvl2pPr indent="-228600" lvl="1" marL="914400" algn="l">
              <a:lnSpc>
                <a:spcPct val="90000"/>
              </a:lnSpc>
              <a:spcBef>
                <a:spcPts val="300"/>
              </a:spcBef>
              <a:spcAft>
                <a:spcPts val="0"/>
              </a:spcAft>
              <a:buSzPts val="1540"/>
              <a:buNone/>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blijf op de hoogte">
  <p:cSld name="43-blijf op de hoogte">
    <p:spTree>
      <p:nvGrpSpPr>
        <p:cNvPr id="302" name="Shape 302"/>
        <p:cNvGrpSpPr/>
        <p:nvPr/>
      </p:nvGrpSpPr>
      <p:grpSpPr>
        <a:xfrm>
          <a:off x="0" y="0"/>
          <a:ext cx="0" cy="0"/>
          <a:chOff x="0" y="0"/>
          <a:chExt cx="0" cy="0"/>
        </a:xfrm>
      </p:grpSpPr>
      <p:pic>
        <p:nvPicPr>
          <p:cNvPr id="303" name="Google Shape;303;g29b029efdf1_2_358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4" name="Google Shape;304;g29b029efdf1_2_3587"/>
          <p:cNvSpPr txBox="1"/>
          <p:nvPr>
            <p:ph type="title"/>
          </p:nvPr>
        </p:nvSpPr>
        <p:spPr>
          <a:xfrm>
            <a:off x="0" y="945000"/>
            <a:ext cx="9144900" cy="1417500"/>
          </a:xfrm>
          <a:prstGeom prst="rect">
            <a:avLst/>
          </a:prstGeom>
          <a:noFill/>
          <a:ln>
            <a:noFill/>
          </a:ln>
        </p:spPr>
        <p:txBody>
          <a:bodyPr anchorCtr="0" anchor="t" bIns="91425" lIns="720000" spcFirstLastPara="1" rIns="720000" wrap="square" tIns="1800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5" name="Google Shape;305;g29b029efdf1_2_3587"/>
          <p:cNvPicPr preferRelativeResize="0"/>
          <p:nvPr/>
        </p:nvPicPr>
        <p:blipFill rotWithShape="1">
          <a:blip r:embed="rId3">
            <a:alphaModFix/>
          </a:blip>
          <a:srcRect b="0" l="0" r="0" t="0"/>
          <a:stretch/>
        </p:blipFill>
        <p:spPr>
          <a:xfrm>
            <a:off x="8418600" y="405000"/>
            <a:ext cx="453413" cy="577800"/>
          </a:xfrm>
          <a:prstGeom prst="rect">
            <a:avLst/>
          </a:prstGeom>
          <a:noFill/>
          <a:ln>
            <a:noFill/>
          </a:ln>
        </p:spPr>
      </p:pic>
      <p:sp>
        <p:nvSpPr>
          <p:cNvPr id="306" name="Google Shape;306;g29b029efdf1_2_3587"/>
          <p:cNvSpPr txBox="1"/>
          <p:nvPr>
            <p:ph idx="1" type="body"/>
          </p:nvPr>
        </p:nvSpPr>
        <p:spPr>
          <a:xfrm>
            <a:off x="540544" y="2362500"/>
            <a:ext cx="8064000" cy="675000"/>
          </a:xfrm>
          <a:prstGeom prst="rect">
            <a:avLst/>
          </a:prstGeom>
          <a:noFill/>
          <a:ln>
            <a:noFill/>
          </a:ln>
        </p:spPr>
        <p:txBody>
          <a:bodyPr anchorCtr="0" anchor="ctr" bIns="91425" lIns="91425" spcFirstLastPara="1" rIns="91425" wrap="square" tIns="91425">
            <a:noAutofit/>
          </a:bodyPr>
          <a:lstStyle>
            <a:lvl1pPr indent="-354330" lvl="0" marL="457200" algn="l">
              <a:lnSpc>
                <a:spcPct val="90000"/>
              </a:lnSpc>
              <a:spcBef>
                <a:spcPts val="300"/>
              </a:spcBef>
              <a:spcAft>
                <a:spcPts val="0"/>
              </a:spcAft>
              <a:buSzPts val="1980"/>
              <a:buChar char="•"/>
              <a:defRPr/>
            </a:lvl1pPr>
            <a:lvl2pPr indent="-228600" lvl="1" marL="914400" algn="l">
              <a:lnSpc>
                <a:spcPct val="90000"/>
              </a:lnSpc>
              <a:spcBef>
                <a:spcPts val="300"/>
              </a:spcBef>
              <a:spcAft>
                <a:spcPts val="0"/>
              </a:spcAft>
              <a:buSzPts val="1540"/>
              <a:buNone/>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307" name="Shape 307"/>
        <p:cNvGrpSpPr/>
        <p:nvPr/>
      </p:nvGrpSpPr>
      <p:grpSpPr>
        <a:xfrm>
          <a:off x="0" y="0"/>
          <a:ext cx="0" cy="0"/>
          <a:chOff x="0" y="0"/>
          <a:chExt cx="0" cy="0"/>
        </a:xfrm>
      </p:grpSpPr>
      <p:pic>
        <p:nvPicPr>
          <p:cNvPr id="308" name="Google Shape;308;g29b029efdf1_2_3592"/>
          <p:cNvPicPr preferRelativeResize="0"/>
          <p:nvPr/>
        </p:nvPicPr>
        <p:blipFill rotWithShape="1">
          <a:blip r:embed="rId2">
            <a:alphaModFix/>
          </a:blip>
          <a:srcRect b="3434" l="760" r="6440" t="1398"/>
          <a:stretch/>
        </p:blipFill>
        <p:spPr>
          <a:xfrm>
            <a:off x="323527" y="-1"/>
            <a:ext cx="8820474" cy="5143501"/>
          </a:xfrm>
          <a:prstGeom prst="rect">
            <a:avLst/>
          </a:prstGeom>
          <a:noFill/>
          <a:ln>
            <a:noFill/>
          </a:ln>
        </p:spPr>
      </p:pic>
      <p:sp>
        <p:nvSpPr>
          <p:cNvPr id="309" name="Google Shape;309;g29b029efdf1_2_3592"/>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310" name="Google Shape;310;g29b029efdf1_2_359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311" name="Shape 311"/>
        <p:cNvGrpSpPr/>
        <p:nvPr/>
      </p:nvGrpSpPr>
      <p:grpSpPr>
        <a:xfrm>
          <a:off x="0" y="0"/>
          <a:ext cx="0" cy="0"/>
          <a:chOff x="0" y="0"/>
          <a:chExt cx="0" cy="0"/>
        </a:xfrm>
      </p:grpSpPr>
      <p:sp>
        <p:nvSpPr>
          <p:cNvPr id="312" name="Google Shape;312;g29b029efdf1_2_3596"/>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313" name="Google Shape;313;g29b029efdf1_2_3596"/>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314" name="Google Shape;314;g29b029efdf1_2_3596"/>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315" name="Shape 315"/>
        <p:cNvGrpSpPr/>
        <p:nvPr/>
      </p:nvGrpSpPr>
      <p:grpSpPr>
        <a:xfrm>
          <a:off x="0" y="0"/>
          <a:ext cx="0" cy="0"/>
          <a:chOff x="0" y="0"/>
          <a:chExt cx="0" cy="0"/>
        </a:xfrm>
      </p:grpSpPr>
      <p:pic>
        <p:nvPicPr>
          <p:cNvPr id="316" name="Google Shape;316;g29b029efdf1_2_3600"/>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317" name="Google Shape;317;g29b029efdf1_2_3600"/>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8" name="Google Shape;318;g29b029efdf1_2_3600"/>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9" name="Google Shape;319;g29b029efdf1_2_3600"/>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320" name="Shape 320"/>
        <p:cNvGrpSpPr/>
        <p:nvPr/>
      </p:nvGrpSpPr>
      <p:grpSpPr>
        <a:xfrm>
          <a:off x="0" y="0"/>
          <a:ext cx="0" cy="0"/>
          <a:chOff x="0" y="0"/>
          <a:chExt cx="0" cy="0"/>
        </a:xfrm>
      </p:grpSpPr>
      <p:pic>
        <p:nvPicPr>
          <p:cNvPr id="321" name="Google Shape;321;g29b029efdf1_2_3605"/>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322" name="Google Shape;322;g29b029efdf1_2_3605"/>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323" name="Shape 323"/>
        <p:cNvGrpSpPr/>
        <p:nvPr/>
      </p:nvGrpSpPr>
      <p:grpSpPr>
        <a:xfrm>
          <a:off x="0" y="0"/>
          <a:ext cx="0" cy="0"/>
          <a:chOff x="0" y="0"/>
          <a:chExt cx="0" cy="0"/>
        </a:xfrm>
      </p:grpSpPr>
      <p:pic>
        <p:nvPicPr>
          <p:cNvPr id="324" name="Google Shape;324;g29b029efdf1_2_3608"/>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325" name="Google Shape;325;g29b029efdf1_2_3608"/>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26" name="Google Shape;326;g29b029efdf1_2_3608"/>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7" name="Google Shape;327;g29b029efdf1_2_3608"/>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8" name="Google Shape;328;g29b029efdf1_2_3608"/>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29" name="Google Shape;329;g29b029efdf1_2_3608"/>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330" name="Google Shape;330;g29b029efdf1_2_3608"/>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31" name="Google Shape;331;g29b029efdf1_2_3608"/>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32" name="Google Shape;332;g29b029efdf1_2_3608"/>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3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b="3433" l="763" r="6439" t="1399"/>
          <a:stretch/>
        </p:blipFill>
        <p:spPr>
          <a:xfrm>
            <a:off x="323527" y="-1"/>
            <a:ext cx="8820473" cy="5143501"/>
          </a:xfrm>
          <a:prstGeom prst="rect">
            <a:avLst/>
          </a:prstGeom>
          <a:noFill/>
          <a:ln>
            <a:noFill/>
          </a:ln>
        </p:spPr>
      </p:pic>
      <p:sp>
        <p:nvSpPr>
          <p:cNvPr id="33" name="Google Shape;33;p65"/>
          <p:cNvSpPr txBox="1"/>
          <p:nvPr>
            <p:ph idx="1" type="subTitle"/>
          </p:nvPr>
        </p:nvSpPr>
        <p:spPr>
          <a:xfrm>
            <a:off x="1813992" y="3705876"/>
            <a:ext cx="6858000" cy="1241822"/>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34" name="Google Shape;34;p65"/>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333" name="Shape 333"/>
        <p:cNvGrpSpPr/>
        <p:nvPr/>
      </p:nvGrpSpPr>
      <p:grpSpPr>
        <a:xfrm>
          <a:off x="0" y="0"/>
          <a:ext cx="0" cy="0"/>
          <a:chOff x="0" y="0"/>
          <a:chExt cx="0" cy="0"/>
        </a:xfrm>
      </p:grpSpPr>
      <p:sp>
        <p:nvSpPr>
          <p:cNvPr id="334" name="Google Shape;334;g29b029efdf1_2_3618"/>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35" name="Google Shape;335;g29b029efdf1_2_3618"/>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36" name="Google Shape;336;g29b029efdf1_2_3618"/>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37" name="Google Shape;337;g29b029efdf1_2_3618"/>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38" name="Google Shape;338;g29b029efdf1_2_3618"/>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39" name="Google Shape;339;g29b029efdf1_2_3618"/>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40" name="Google Shape;340;g29b029efdf1_2_3618"/>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341" name="Google Shape;341;g29b029efdf1_2_3618"/>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342" name="Google Shape;342;g29b029efdf1_2_3618"/>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343" name="Shape 343"/>
        <p:cNvGrpSpPr/>
        <p:nvPr/>
      </p:nvGrpSpPr>
      <p:grpSpPr>
        <a:xfrm>
          <a:off x="0" y="0"/>
          <a:ext cx="0" cy="0"/>
          <a:chOff x="0" y="0"/>
          <a:chExt cx="0" cy="0"/>
        </a:xfrm>
      </p:grpSpPr>
      <p:sp>
        <p:nvSpPr>
          <p:cNvPr id="344" name="Google Shape;344;g29b029efdf1_2_362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g29b029efdf1_2_3628"/>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algn="l">
              <a:lnSpc>
                <a:spcPct val="90000"/>
              </a:lnSpc>
              <a:spcBef>
                <a:spcPts val="640"/>
              </a:spcBef>
              <a:spcAft>
                <a:spcPts val="0"/>
              </a:spcAft>
              <a:buClr>
                <a:schemeClr val="dk1"/>
              </a:buClr>
              <a:buSzPts val="2880"/>
              <a:buFont typeface="Calibri"/>
              <a:buChar char="•"/>
              <a:defRPr/>
            </a:lvl1pPr>
            <a:lvl2pPr indent="-406400" lvl="1" marL="914400" algn="l">
              <a:lnSpc>
                <a:spcPct val="90000"/>
              </a:lnSpc>
              <a:spcBef>
                <a:spcPts val="560"/>
              </a:spcBef>
              <a:spcAft>
                <a:spcPts val="0"/>
              </a:spcAft>
              <a:buClr>
                <a:schemeClr val="dk1"/>
              </a:buClr>
              <a:buSzPts val="2800"/>
              <a:buFont typeface="Courier New"/>
              <a:buChar char="o"/>
              <a:defRPr/>
            </a:lvl2pPr>
            <a:lvl3pPr indent="-381000" lvl="2" marL="1371600" algn="l">
              <a:lnSpc>
                <a:spcPct val="90000"/>
              </a:lnSpc>
              <a:spcBef>
                <a:spcPts val="480"/>
              </a:spcBef>
              <a:spcAft>
                <a:spcPts val="0"/>
              </a:spcAft>
              <a:buClr>
                <a:schemeClr val="dk1"/>
              </a:buClr>
              <a:buSzPts val="2400"/>
              <a:buFont typeface="Arial"/>
              <a:buChar char="•"/>
              <a:defRPr/>
            </a:lvl3pPr>
            <a:lvl4pPr indent="-342900" lvl="3" marL="1828800" algn="l">
              <a:lnSpc>
                <a:spcPct val="90000"/>
              </a:lnSpc>
              <a:spcBef>
                <a:spcPts val="360"/>
              </a:spcBef>
              <a:spcAft>
                <a:spcPts val="0"/>
              </a:spcAft>
              <a:buClr>
                <a:schemeClr val="dk1"/>
              </a:buClr>
              <a:buSzPts val="1800"/>
              <a:buChar char="●"/>
              <a:defRPr/>
            </a:lvl4pPr>
            <a:lvl5pPr indent="-342900" lvl="4" marL="2286000" algn="l">
              <a:lnSpc>
                <a:spcPct val="90000"/>
              </a:lnSpc>
              <a:spcBef>
                <a:spcPts val="360"/>
              </a:spcBef>
              <a:spcAft>
                <a:spcPts val="0"/>
              </a:spcAft>
              <a:buClr>
                <a:schemeClr val="dk1"/>
              </a:buClr>
              <a:buSzPts val="1800"/>
              <a:buChar char="○"/>
              <a:defRPr/>
            </a:lvl5pPr>
            <a:lvl6pPr indent="-342900" lvl="5" marL="2743200" algn="l">
              <a:lnSpc>
                <a:spcPct val="90000"/>
              </a:lnSpc>
              <a:spcBef>
                <a:spcPts val="360"/>
              </a:spcBef>
              <a:spcAft>
                <a:spcPts val="0"/>
              </a:spcAft>
              <a:buClr>
                <a:schemeClr val="dk1"/>
              </a:buClr>
              <a:buSzPts val="1800"/>
              <a:buChar char="■"/>
              <a:defRPr/>
            </a:lvl6pPr>
            <a:lvl7pPr indent="-342900" lvl="6" marL="3200400" algn="l">
              <a:lnSpc>
                <a:spcPct val="90000"/>
              </a:lnSpc>
              <a:spcBef>
                <a:spcPts val="360"/>
              </a:spcBef>
              <a:spcAft>
                <a:spcPts val="0"/>
              </a:spcAft>
              <a:buClr>
                <a:schemeClr val="dk1"/>
              </a:buClr>
              <a:buSzPts val="1800"/>
              <a:buChar char="●"/>
              <a:defRPr/>
            </a:lvl7pPr>
            <a:lvl8pPr indent="-342900" lvl="7" marL="3657600" algn="l">
              <a:lnSpc>
                <a:spcPct val="90000"/>
              </a:lnSpc>
              <a:spcBef>
                <a:spcPts val="360"/>
              </a:spcBef>
              <a:spcAft>
                <a:spcPts val="0"/>
              </a:spcAft>
              <a:buClr>
                <a:schemeClr val="dk1"/>
              </a:buClr>
              <a:buSzPts val="1800"/>
              <a:buChar char="○"/>
              <a:defRPr/>
            </a:lvl8pPr>
            <a:lvl9pPr indent="-342900" lvl="8" marL="4114800" algn="l">
              <a:lnSpc>
                <a:spcPct val="90000"/>
              </a:lnSpc>
              <a:spcBef>
                <a:spcPts val="360"/>
              </a:spcBef>
              <a:spcAft>
                <a:spcPts val="0"/>
              </a:spcAft>
              <a:buClr>
                <a:schemeClr val="dk1"/>
              </a:buClr>
              <a:buSzPts val="1800"/>
              <a:buChar char="■"/>
              <a:defRPr/>
            </a:lvl9pPr>
          </a:lstStyle>
          <a:p/>
        </p:txBody>
      </p:sp>
      <p:sp>
        <p:nvSpPr>
          <p:cNvPr id="346" name="Google Shape;346;g29b029efdf1_2_3628"/>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347" name="Shape 347"/>
        <p:cNvGrpSpPr/>
        <p:nvPr/>
      </p:nvGrpSpPr>
      <p:grpSpPr>
        <a:xfrm>
          <a:off x="0" y="0"/>
          <a:ext cx="0" cy="0"/>
          <a:chOff x="0" y="0"/>
          <a:chExt cx="0" cy="0"/>
        </a:xfrm>
      </p:grpSpPr>
      <p:pic>
        <p:nvPicPr>
          <p:cNvPr descr="Billede 6" id="348" name="Google Shape;348;g29b029efdf1_2_3632"/>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349" name="Google Shape;349;g29b029efdf1_2_3632"/>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algn="l">
              <a:lnSpc>
                <a:spcPct val="102702"/>
              </a:lnSpc>
              <a:spcBef>
                <a:spcPts val="0"/>
              </a:spcBef>
              <a:spcAft>
                <a:spcPts val="0"/>
              </a:spcAft>
              <a:buSzPts val="3700"/>
              <a:buNone/>
              <a:defRPr b="1" sz="4050">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g29b029efdf1_2_3632"/>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500"/>
              <a:buFont typeface="Proxima Nova"/>
              <a:buNone/>
              <a:defRPr sz="1500">
                <a:solidFill>
                  <a:srgbClr val="535353"/>
                </a:solidFill>
              </a:defRPr>
            </a:lvl1pPr>
            <a:lvl2pPr indent="-228600" lvl="1" marL="914400" algn="l">
              <a:lnSpc>
                <a:spcPct val="90000"/>
              </a:lnSpc>
              <a:spcBef>
                <a:spcPts val="300"/>
              </a:spcBef>
              <a:spcAft>
                <a:spcPts val="0"/>
              </a:spcAft>
              <a:buSzPts val="1500"/>
              <a:buFont typeface="Proxima Nova"/>
              <a:buNone/>
              <a:defRPr sz="1500">
                <a:solidFill>
                  <a:srgbClr val="535353"/>
                </a:solidFill>
              </a:defRPr>
            </a:lvl2pPr>
            <a:lvl3pPr indent="-228600" lvl="2" marL="1371600" algn="l">
              <a:lnSpc>
                <a:spcPct val="90000"/>
              </a:lnSpc>
              <a:spcBef>
                <a:spcPts val="300"/>
              </a:spcBef>
              <a:spcAft>
                <a:spcPts val="0"/>
              </a:spcAft>
              <a:buSzPts val="1500"/>
              <a:buFont typeface="Proxima Nova"/>
              <a:buNone/>
              <a:defRPr sz="1500">
                <a:solidFill>
                  <a:srgbClr val="535353"/>
                </a:solidFill>
              </a:defRPr>
            </a:lvl3pPr>
            <a:lvl4pPr indent="-228600" lvl="3" marL="1828800" algn="l">
              <a:lnSpc>
                <a:spcPct val="90000"/>
              </a:lnSpc>
              <a:spcBef>
                <a:spcPts val="300"/>
              </a:spcBef>
              <a:spcAft>
                <a:spcPts val="0"/>
              </a:spcAft>
              <a:buSzPts val="1500"/>
              <a:buFont typeface="Proxima Nova"/>
              <a:buNone/>
              <a:defRPr sz="1500">
                <a:solidFill>
                  <a:srgbClr val="535353"/>
                </a:solidFill>
              </a:defRPr>
            </a:lvl4pPr>
            <a:lvl5pPr indent="-228600" lvl="4" marL="2286000" algn="l">
              <a:lnSpc>
                <a:spcPct val="90000"/>
              </a:lnSpc>
              <a:spcBef>
                <a:spcPts val="300"/>
              </a:spcBef>
              <a:spcAft>
                <a:spcPts val="0"/>
              </a:spcAft>
              <a:buSzPts val="1500"/>
              <a:buFont typeface="Proxima Nova"/>
              <a:buNone/>
              <a:defRPr sz="1500">
                <a:solidFill>
                  <a:srgbClr val="535353"/>
                </a:solidFil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51" name="Google Shape;351;g29b029efdf1_2_363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352" name="Shape 352"/>
        <p:cNvGrpSpPr/>
        <p:nvPr/>
      </p:nvGrpSpPr>
      <p:grpSpPr>
        <a:xfrm>
          <a:off x="0" y="0"/>
          <a:ext cx="0" cy="0"/>
          <a:chOff x="0" y="0"/>
          <a:chExt cx="0" cy="0"/>
        </a:xfrm>
      </p:grpSpPr>
      <p:pic>
        <p:nvPicPr>
          <p:cNvPr id="353" name="Google Shape;353;g29b029efdf1_2_3637"/>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354" name="Google Shape;354;g29b029efdf1_2_3637"/>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55" name="Google Shape;355;g29b029efdf1_2_3637"/>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56" name="Google Shape;356;g29b029efdf1_2_3637"/>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57" name="Google Shape;357;g29b029efdf1_2_3637"/>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58" name="Google Shape;358;g29b029efdf1_2_3637"/>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59" name="Google Shape;359;g29b029efdf1_2_3637"/>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60" name="Google Shape;360;g29b029efdf1_2_3637"/>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900"/>
              </a:spcBef>
              <a:spcAft>
                <a:spcPts val="0"/>
              </a:spcAft>
              <a:buClr>
                <a:schemeClr val="dk1"/>
              </a:buClr>
              <a:buSzPts val="1440"/>
              <a:buFont typeface="Arial"/>
              <a:buChar char="•"/>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361" name="Google Shape;361;g29b029efdf1_2_3637"/>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62" name="Google Shape;362;g29b029efdf1_2_3637"/>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63" name="Google Shape;363;g29b029efdf1_2_3637"/>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364" name="Shape 364"/>
        <p:cNvGrpSpPr/>
        <p:nvPr/>
      </p:nvGrpSpPr>
      <p:grpSpPr>
        <a:xfrm>
          <a:off x="0" y="0"/>
          <a:ext cx="0" cy="0"/>
          <a:chOff x="0" y="0"/>
          <a:chExt cx="0" cy="0"/>
        </a:xfrm>
      </p:grpSpPr>
      <p:sp>
        <p:nvSpPr>
          <p:cNvPr id="365" name="Google Shape;365;g29b029efdf1_2_364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366" name="Google Shape;366;g29b029efdf1_2_364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67" name="Google Shape;367;g29b029efdf1_2_3649"/>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68" name="Google Shape;368;g29b029efdf1_2_364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69" name="Google Shape;369;g29b029efdf1_2_364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370" name="Shape 370"/>
        <p:cNvGrpSpPr/>
        <p:nvPr/>
      </p:nvGrpSpPr>
      <p:grpSpPr>
        <a:xfrm>
          <a:off x="0" y="0"/>
          <a:ext cx="0" cy="0"/>
          <a:chOff x="0" y="0"/>
          <a:chExt cx="0" cy="0"/>
        </a:xfrm>
      </p:grpSpPr>
      <p:sp>
        <p:nvSpPr>
          <p:cNvPr id="371" name="Google Shape;371;g29b029efdf1_2_365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72" name="Google Shape;372;g29b029efdf1_2_3655"/>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73" name="Google Shape;373;g29b029efdf1_2_365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374" name="Google Shape;374;g29b029efdf1_2_3655"/>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75" name="Google Shape;375;g29b029efdf1_2_365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76" name="Google Shape;376;g29b029efdf1_2_365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77" name="Shape 377"/>
        <p:cNvGrpSpPr/>
        <p:nvPr/>
      </p:nvGrpSpPr>
      <p:grpSpPr>
        <a:xfrm>
          <a:off x="0" y="0"/>
          <a:ext cx="0" cy="0"/>
          <a:chOff x="0" y="0"/>
          <a:chExt cx="0" cy="0"/>
        </a:xfrm>
      </p:grpSpPr>
      <p:sp>
        <p:nvSpPr>
          <p:cNvPr id="378" name="Google Shape;378;g29b029efdf1_2_366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79" name="Google Shape;379;g29b029efdf1_2_3662"/>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nl-BE"/>
              <a:t>‹#›</a:t>
            </a:fld>
            <a:endParaRPr/>
          </a:p>
        </p:txBody>
      </p:sp>
      <p:pic>
        <p:nvPicPr>
          <p:cNvPr id="380" name="Google Shape;380;g29b029efdf1_2_3662"/>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81" name="Google Shape;381;g29b029efdf1_2_3662"/>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82" name="Google Shape;382;g29b029efdf1_2_3662"/>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83" name="Google Shape;383;g29b029efdf1_2_36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84" name="Shape 384"/>
        <p:cNvGrpSpPr/>
        <p:nvPr/>
      </p:nvGrpSpPr>
      <p:grpSpPr>
        <a:xfrm>
          <a:off x="0" y="0"/>
          <a:ext cx="0" cy="0"/>
          <a:chOff x="0" y="0"/>
          <a:chExt cx="0" cy="0"/>
        </a:xfrm>
      </p:grpSpPr>
      <p:pic>
        <p:nvPicPr>
          <p:cNvPr descr="VLA_verbeeldingwerkt_kader.png" id="385" name="Google Shape;385;g29b029efdf1_2_3669"/>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86" name="Google Shape;386;g29b029efdf1_2_3669"/>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87" name="Google Shape;387;g29b029efdf1_2_3669"/>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88" name="Google Shape;388;g29b029efdf1_2_366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2">
    <p:spTree>
      <p:nvGrpSpPr>
        <p:cNvPr id="389" name="Shape 389"/>
        <p:cNvGrpSpPr/>
        <p:nvPr/>
      </p:nvGrpSpPr>
      <p:grpSpPr>
        <a:xfrm>
          <a:off x="0" y="0"/>
          <a:ext cx="0" cy="0"/>
          <a:chOff x="0" y="0"/>
          <a:chExt cx="0" cy="0"/>
        </a:xfrm>
      </p:grpSpPr>
      <p:pic>
        <p:nvPicPr>
          <p:cNvPr id="390" name="Google Shape;390;g29b029efdf1_2_3674"/>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91" name="Google Shape;391;g29b029efdf1_2_367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392" name="Google Shape;392;g29b029efdf1_2_367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93" name="Google Shape;393;g29b029efdf1_2_3674"/>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94" name="Google Shape;394;g29b029efdf1_2_3674"/>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95" name="Google Shape;395;g29b029efdf1_2_367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396" name="Shape 396"/>
        <p:cNvGrpSpPr/>
        <p:nvPr/>
      </p:nvGrpSpPr>
      <p:grpSpPr>
        <a:xfrm>
          <a:off x="0" y="0"/>
          <a:ext cx="0" cy="0"/>
          <a:chOff x="0" y="0"/>
          <a:chExt cx="0" cy="0"/>
        </a:xfrm>
      </p:grpSpPr>
      <p:sp>
        <p:nvSpPr>
          <p:cNvPr id="397" name="Google Shape;397;g29b029efdf1_2_368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98" name="Google Shape;398;g29b029efdf1_2_368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g29b029efdf1_2_368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g29b029efdf1_2_368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401" name="Google Shape;401;g29b029efdf1_2_368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35" name="Shape 35"/>
        <p:cNvGrpSpPr/>
        <p:nvPr/>
      </p:nvGrpSpPr>
      <p:grpSpPr>
        <a:xfrm>
          <a:off x="0" y="0"/>
          <a:ext cx="0" cy="0"/>
          <a:chOff x="0" y="0"/>
          <a:chExt cx="0" cy="0"/>
        </a:xfrm>
      </p:grpSpPr>
      <p:sp>
        <p:nvSpPr>
          <p:cNvPr id="36" name="Google Shape;36;p6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7" name="Google Shape;37;p6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8" name="Google Shape;38;p6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39" name="Google Shape;39;p6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0" name="Google Shape;40;p6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402" name="Shape 402"/>
        <p:cNvGrpSpPr/>
        <p:nvPr/>
      </p:nvGrpSpPr>
      <p:grpSpPr>
        <a:xfrm>
          <a:off x="0" y="0"/>
          <a:ext cx="0" cy="0"/>
          <a:chOff x="0" y="0"/>
          <a:chExt cx="0" cy="0"/>
        </a:xfrm>
      </p:grpSpPr>
      <p:sp>
        <p:nvSpPr>
          <p:cNvPr id="403" name="Google Shape;403;g29b029efdf1_2_3687"/>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04" name="Google Shape;404;g29b029efdf1_2_3687"/>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g29b029efdf1_2_3687"/>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6" name="Google Shape;406;g29b029efdf1_2_3687"/>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07" name="Google Shape;407;g29b029efdf1_2_3687"/>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408" name="Google Shape;408;g29b029efdf1_2_368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409" name="Shape 409"/>
        <p:cNvGrpSpPr/>
        <p:nvPr/>
      </p:nvGrpSpPr>
      <p:grpSpPr>
        <a:xfrm>
          <a:off x="0" y="0"/>
          <a:ext cx="0" cy="0"/>
          <a:chOff x="0" y="0"/>
          <a:chExt cx="0" cy="0"/>
        </a:xfrm>
      </p:grpSpPr>
      <p:sp>
        <p:nvSpPr>
          <p:cNvPr id="410" name="Google Shape;410;g29b029efdf1_2_3694"/>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411" name="Google Shape;411;g29b029efdf1_2_3694"/>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412" name="Google Shape;412;g29b029efdf1_2_3694"/>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413" name="Shape 413"/>
        <p:cNvGrpSpPr/>
        <p:nvPr/>
      </p:nvGrpSpPr>
      <p:grpSpPr>
        <a:xfrm>
          <a:off x="0" y="0"/>
          <a:ext cx="0" cy="0"/>
          <a:chOff x="0" y="0"/>
          <a:chExt cx="0" cy="0"/>
        </a:xfrm>
      </p:grpSpPr>
      <p:pic>
        <p:nvPicPr>
          <p:cNvPr id="414" name="Google Shape;414;g29b029efdf1_2_3698"/>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415" name="Google Shape;415;g29b029efdf1_2_3698"/>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416" name="Google Shape;416;g29b029efdf1_2_3698"/>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417" name="Google Shape;417;g29b029efdf1_2_3698"/>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p:txBody>
      </p:sp>
      <p:sp>
        <p:nvSpPr>
          <p:cNvPr id="418" name="Google Shape;418;g29b029efdf1_2_3698"/>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19" name="Google Shape;419;g29b029efdf1_2_3698"/>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420" name="Google Shape;420;g29b029efdf1_2_3698"/>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nl-BE"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_01">
  <p:cSld name="Algemeen_01">
    <p:spTree>
      <p:nvGrpSpPr>
        <p:cNvPr id="421" name="Shape 421"/>
        <p:cNvGrpSpPr/>
        <p:nvPr/>
      </p:nvGrpSpPr>
      <p:grpSpPr>
        <a:xfrm>
          <a:off x="0" y="0"/>
          <a:ext cx="0" cy="0"/>
          <a:chOff x="0" y="0"/>
          <a:chExt cx="0" cy="0"/>
        </a:xfrm>
      </p:grpSpPr>
      <p:sp>
        <p:nvSpPr>
          <p:cNvPr id="422" name="Google Shape;422;g29b029efdf1_2_3706"/>
          <p:cNvSpPr txBox="1"/>
          <p:nvPr>
            <p:ph type="title"/>
          </p:nvPr>
        </p:nvSpPr>
        <p:spPr>
          <a:xfrm>
            <a:off x="628650" y="273847"/>
            <a:ext cx="7886700" cy="527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3" name="Google Shape;423;g29b029efdf1_2_3706"/>
          <p:cNvSpPr txBox="1"/>
          <p:nvPr>
            <p:ph idx="1" type="body"/>
          </p:nvPr>
        </p:nvSpPr>
        <p:spPr>
          <a:xfrm>
            <a:off x="628650" y="1409326"/>
            <a:ext cx="7886700" cy="2886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400"/>
              </a:spcBef>
              <a:spcAft>
                <a:spcPts val="0"/>
              </a:spcAft>
              <a:buClr>
                <a:schemeClr val="dk1"/>
              </a:buClr>
              <a:buSzPts val="2100"/>
              <a:buNone/>
              <a:defRPr>
                <a:latin typeface="Arial"/>
                <a:ea typeface="Arial"/>
                <a:cs typeface="Arial"/>
                <a:sym typeface="Arial"/>
              </a:defRPr>
            </a:lvl1pPr>
            <a:lvl2pPr indent="-279400" lvl="1" marL="914400" algn="l">
              <a:lnSpc>
                <a:spcPct val="90000"/>
              </a:lnSpc>
              <a:spcBef>
                <a:spcPts val="200"/>
              </a:spcBef>
              <a:spcAft>
                <a:spcPts val="0"/>
              </a:spcAft>
              <a:buClr>
                <a:schemeClr val="dk1"/>
              </a:buClr>
              <a:buSzPts val="800"/>
              <a:buChar char="■"/>
              <a:defRPr/>
            </a:lvl2pPr>
            <a:lvl3pPr indent="-279400" lvl="2" marL="1371600" algn="l">
              <a:lnSpc>
                <a:spcPct val="90000"/>
              </a:lnSpc>
              <a:spcBef>
                <a:spcPts val="200"/>
              </a:spcBef>
              <a:spcAft>
                <a:spcPts val="0"/>
              </a:spcAft>
              <a:buClr>
                <a:schemeClr val="dk1"/>
              </a:buClr>
              <a:buSzPts val="800"/>
              <a:buChar char="?"/>
              <a:defRPr/>
            </a:lvl3pPr>
            <a:lvl4pPr indent="-279400" lvl="3" marL="1828800" algn="l">
              <a:lnSpc>
                <a:spcPct val="90000"/>
              </a:lnSpc>
              <a:spcBef>
                <a:spcPts val="200"/>
              </a:spcBef>
              <a:spcAft>
                <a:spcPts val="0"/>
              </a:spcAft>
              <a:buClr>
                <a:schemeClr val="dk1"/>
              </a:buClr>
              <a:buSzPts val="800"/>
              <a:buChar char="■"/>
              <a:defRPr/>
            </a:lvl4pPr>
            <a:lvl5pPr indent="-279400" lvl="4" marL="2286000" algn="l">
              <a:lnSpc>
                <a:spcPct val="90000"/>
              </a:lnSpc>
              <a:spcBef>
                <a:spcPts val="200"/>
              </a:spcBef>
              <a:spcAft>
                <a:spcPts val="0"/>
              </a:spcAft>
              <a:buClr>
                <a:schemeClr val="dk1"/>
              </a:buClr>
              <a:buSzPts val="800"/>
              <a:buChar char="?"/>
              <a:defRPr/>
            </a:lvl5pPr>
            <a:lvl6pPr indent="-317500" lvl="5" marL="2743200" algn="l">
              <a:lnSpc>
                <a:spcPct val="90000"/>
              </a:lnSpc>
              <a:spcBef>
                <a:spcPts val="200"/>
              </a:spcBef>
              <a:spcAft>
                <a:spcPts val="0"/>
              </a:spcAft>
              <a:buClr>
                <a:schemeClr val="dk1"/>
              </a:buClr>
              <a:buSzPts val="1400"/>
              <a:buChar char="•"/>
              <a:defRPr/>
            </a:lvl6pPr>
            <a:lvl7pPr indent="-317500" lvl="6" marL="3200400" algn="l">
              <a:lnSpc>
                <a:spcPct val="90000"/>
              </a:lnSpc>
              <a:spcBef>
                <a:spcPts val="200"/>
              </a:spcBef>
              <a:spcAft>
                <a:spcPts val="0"/>
              </a:spcAft>
              <a:buClr>
                <a:schemeClr val="dk1"/>
              </a:buClr>
              <a:buSzPts val="1400"/>
              <a:buChar char="•"/>
              <a:defRPr/>
            </a:lvl7pPr>
            <a:lvl8pPr indent="-317500" lvl="7" marL="3657600" algn="l">
              <a:lnSpc>
                <a:spcPct val="90000"/>
              </a:lnSpc>
              <a:spcBef>
                <a:spcPts val="200"/>
              </a:spcBef>
              <a:spcAft>
                <a:spcPts val="0"/>
              </a:spcAft>
              <a:buClr>
                <a:schemeClr val="dk1"/>
              </a:buClr>
              <a:buSzPts val="1400"/>
              <a:buChar char="•"/>
              <a:defRPr/>
            </a:lvl8pPr>
            <a:lvl9pPr indent="-317500" lvl="8" marL="4114800" algn="l">
              <a:lnSpc>
                <a:spcPct val="90000"/>
              </a:lnSpc>
              <a:spcBef>
                <a:spcPts val="200"/>
              </a:spcBef>
              <a:spcAft>
                <a:spcPts val="0"/>
              </a:spcAft>
              <a:buClr>
                <a:schemeClr val="dk1"/>
              </a:buClr>
              <a:buSzPts val="1400"/>
              <a:buChar char="•"/>
              <a:defRPr/>
            </a:lvl9pPr>
          </a:lstStyle>
          <a:p/>
        </p:txBody>
      </p:sp>
      <p:sp>
        <p:nvSpPr>
          <p:cNvPr id="424" name="Google Shape;424;g29b029efdf1_2_3706"/>
          <p:cNvSpPr txBox="1"/>
          <p:nvPr>
            <p:ph idx="11" type="ftr"/>
          </p:nvPr>
        </p:nvSpPr>
        <p:spPr>
          <a:xfrm>
            <a:off x="7355609" y="4856895"/>
            <a:ext cx="154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Clr>
                <a:srgbClr val="888888"/>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p:txBody>
      </p:sp>
      <p:sp>
        <p:nvSpPr>
          <p:cNvPr id="425" name="Google Shape;425;g29b029efdf1_2_3706"/>
          <p:cNvSpPr txBox="1"/>
          <p:nvPr>
            <p:ph idx="12" type="sldNum"/>
          </p:nvPr>
        </p:nvSpPr>
        <p:spPr>
          <a:xfrm>
            <a:off x="8515350" y="4856896"/>
            <a:ext cx="6288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BE"/>
              <a:t>‹#›</a:t>
            </a:fld>
            <a:endParaRPr/>
          </a:p>
        </p:txBody>
      </p:sp>
      <p:sp>
        <p:nvSpPr>
          <p:cNvPr id="426" name="Google Shape;426;g29b029efdf1_2_3706"/>
          <p:cNvSpPr/>
          <p:nvPr/>
        </p:nvSpPr>
        <p:spPr>
          <a:xfrm>
            <a:off x="0" y="0"/>
            <a:ext cx="164700" cy="5143500"/>
          </a:xfrm>
          <a:prstGeom prst="rect">
            <a:avLst/>
          </a:prstGeom>
          <a:solidFill>
            <a:srgbClr val="FFEB00"/>
          </a:solidFill>
          <a:ln>
            <a:noFill/>
          </a:ln>
        </p:spPr>
        <p:txBody>
          <a:bodyPr anchorCtr="0" anchor="ctr" bIns="19275" lIns="38575" spcFirstLastPara="1" rIns="38575" wrap="square" tIns="19275">
            <a:noAutofit/>
          </a:bodyPr>
          <a:lstStyle/>
          <a:p>
            <a:pPr indent="0" lvl="0" marL="0" marR="0" rtl="0" algn="ctr">
              <a:lnSpc>
                <a:spcPct val="100000"/>
              </a:lnSpc>
              <a:spcBef>
                <a:spcPts val="0"/>
              </a:spcBef>
              <a:spcAft>
                <a:spcPts val="0"/>
              </a:spcAft>
              <a:buClr>
                <a:schemeClr val="dk1"/>
              </a:buClr>
              <a:buSzPts val="800"/>
              <a:buFont typeface="Calibri"/>
              <a:buNone/>
            </a:pPr>
            <a:r>
              <a:t/>
            </a:r>
            <a:endParaRPr b="0" i="0" sz="800" u="none" cap="none" strike="noStrike">
              <a:solidFill>
                <a:schemeClr val="lt1"/>
              </a:solidFill>
              <a:latin typeface="Calibri"/>
              <a:ea typeface="Calibri"/>
              <a:cs typeface="Calibri"/>
              <a:sym typeface="Calibri"/>
            </a:endParaRPr>
          </a:p>
        </p:txBody>
      </p:sp>
      <p:sp>
        <p:nvSpPr>
          <p:cNvPr id="427" name="Google Shape;427;g29b029efdf1_2_3706"/>
          <p:cNvSpPr txBox="1"/>
          <p:nvPr>
            <p:ph idx="2" type="body"/>
          </p:nvPr>
        </p:nvSpPr>
        <p:spPr>
          <a:xfrm>
            <a:off x="628652" y="931166"/>
            <a:ext cx="7886700" cy="3486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400"/>
              </a:spcBef>
              <a:spcAft>
                <a:spcPts val="0"/>
              </a:spcAft>
              <a:buClr>
                <a:schemeClr val="accent6"/>
              </a:buClr>
              <a:buSzPts val="1800"/>
              <a:buNone/>
              <a:defRPr b="1" sz="1500" cap="none">
                <a:solidFill>
                  <a:srgbClr val="000000"/>
                </a:solidFill>
              </a:defRPr>
            </a:lvl1pPr>
            <a:lvl2pPr indent="-279400" lvl="1" marL="914400" algn="l">
              <a:lnSpc>
                <a:spcPct val="90000"/>
              </a:lnSpc>
              <a:spcBef>
                <a:spcPts val="200"/>
              </a:spcBef>
              <a:spcAft>
                <a:spcPts val="0"/>
              </a:spcAft>
              <a:buClr>
                <a:schemeClr val="dk1"/>
              </a:buClr>
              <a:buSzPts val="800"/>
              <a:buChar char="■"/>
              <a:defRPr/>
            </a:lvl2pPr>
            <a:lvl3pPr indent="-279400" lvl="2" marL="1371600" algn="l">
              <a:lnSpc>
                <a:spcPct val="90000"/>
              </a:lnSpc>
              <a:spcBef>
                <a:spcPts val="200"/>
              </a:spcBef>
              <a:spcAft>
                <a:spcPts val="0"/>
              </a:spcAft>
              <a:buClr>
                <a:schemeClr val="dk1"/>
              </a:buClr>
              <a:buSzPts val="800"/>
              <a:buChar char="?"/>
              <a:defRPr/>
            </a:lvl3pPr>
            <a:lvl4pPr indent="-279400" lvl="3" marL="1828800" algn="l">
              <a:lnSpc>
                <a:spcPct val="90000"/>
              </a:lnSpc>
              <a:spcBef>
                <a:spcPts val="200"/>
              </a:spcBef>
              <a:spcAft>
                <a:spcPts val="0"/>
              </a:spcAft>
              <a:buClr>
                <a:schemeClr val="dk1"/>
              </a:buClr>
              <a:buSzPts val="800"/>
              <a:buChar char="■"/>
              <a:defRPr/>
            </a:lvl4pPr>
            <a:lvl5pPr indent="-279400" lvl="4" marL="2286000" algn="l">
              <a:lnSpc>
                <a:spcPct val="90000"/>
              </a:lnSpc>
              <a:spcBef>
                <a:spcPts val="200"/>
              </a:spcBef>
              <a:spcAft>
                <a:spcPts val="0"/>
              </a:spcAft>
              <a:buClr>
                <a:schemeClr val="dk1"/>
              </a:buClr>
              <a:buSzPts val="800"/>
              <a:buChar char="?"/>
              <a:defRPr/>
            </a:lvl5pPr>
            <a:lvl6pPr indent="-317500" lvl="5" marL="2743200" algn="l">
              <a:lnSpc>
                <a:spcPct val="90000"/>
              </a:lnSpc>
              <a:spcBef>
                <a:spcPts val="200"/>
              </a:spcBef>
              <a:spcAft>
                <a:spcPts val="0"/>
              </a:spcAft>
              <a:buClr>
                <a:schemeClr val="dk1"/>
              </a:buClr>
              <a:buSzPts val="1400"/>
              <a:buChar char="•"/>
              <a:defRPr/>
            </a:lvl6pPr>
            <a:lvl7pPr indent="-317500" lvl="6" marL="3200400" algn="l">
              <a:lnSpc>
                <a:spcPct val="90000"/>
              </a:lnSpc>
              <a:spcBef>
                <a:spcPts val="200"/>
              </a:spcBef>
              <a:spcAft>
                <a:spcPts val="0"/>
              </a:spcAft>
              <a:buClr>
                <a:schemeClr val="dk1"/>
              </a:buClr>
              <a:buSzPts val="1400"/>
              <a:buChar char="•"/>
              <a:defRPr/>
            </a:lvl7pPr>
            <a:lvl8pPr indent="-317500" lvl="7" marL="3657600" algn="l">
              <a:lnSpc>
                <a:spcPct val="90000"/>
              </a:lnSpc>
              <a:spcBef>
                <a:spcPts val="200"/>
              </a:spcBef>
              <a:spcAft>
                <a:spcPts val="0"/>
              </a:spcAft>
              <a:buClr>
                <a:schemeClr val="dk1"/>
              </a:buClr>
              <a:buSzPts val="1400"/>
              <a:buChar char="•"/>
              <a:defRPr/>
            </a:lvl8pPr>
            <a:lvl9pPr indent="-317500" lvl="8" marL="4114800" algn="l">
              <a:lnSpc>
                <a:spcPct val="90000"/>
              </a:lnSpc>
              <a:spcBef>
                <a:spcPts val="200"/>
              </a:spcBef>
              <a:spcAft>
                <a:spcPts val="0"/>
              </a:spcAft>
              <a:buClr>
                <a:schemeClr val="dk1"/>
              </a:buClr>
              <a:buSzPts val="1400"/>
              <a:buChar char="•"/>
              <a:defRPr/>
            </a:lvl9pPr>
          </a:lstStyle>
          <a:p/>
        </p:txBody>
      </p:sp>
      <p:grpSp>
        <p:nvGrpSpPr>
          <p:cNvPr id="428" name="Google Shape;428;g29b029efdf1_2_3706"/>
          <p:cNvGrpSpPr/>
          <p:nvPr/>
        </p:nvGrpSpPr>
        <p:grpSpPr>
          <a:xfrm>
            <a:off x="447178" y="4520252"/>
            <a:ext cx="1981706" cy="607950"/>
            <a:chOff x="699476" y="5708090"/>
            <a:chExt cx="2642274" cy="810600"/>
          </a:xfrm>
        </p:grpSpPr>
        <p:pic>
          <p:nvPicPr>
            <p:cNvPr id="429" name="Google Shape;429;g29b029efdf1_2_3706"/>
            <p:cNvPicPr preferRelativeResize="0"/>
            <p:nvPr/>
          </p:nvPicPr>
          <p:blipFill rotWithShape="1">
            <a:blip r:embed="rId2">
              <a:alphaModFix/>
            </a:blip>
            <a:srcRect b="0" l="0" r="0" t="0"/>
            <a:stretch/>
          </p:blipFill>
          <p:spPr>
            <a:xfrm>
              <a:off x="699476" y="5853589"/>
              <a:ext cx="1233722" cy="540000"/>
            </a:xfrm>
            <a:prstGeom prst="rect">
              <a:avLst/>
            </a:prstGeom>
            <a:noFill/>
            <a:ln>
              <a:noFill/>
            </a:ln>
          </p:spPr>
        </p:pic>
        <p:sp>
          <p:nvSpPr>
            <p:cNvPr id="430" name="Google Shape;430;g29b029efdf1_2_3706"/>
            <p:cNvSpPr txBox="1"/>
            <p:nvPr/>
          </p:nvSpPr>
          <p:spPr>
            <a:xfrm>
              <a:off x="2108150" y="5708090"/>
              <a:ext cx="1233600" cy="810600"/>
            </a:xfrm>
            <a:prstGeom prst="rect">
              <a:avLst/>
            </a:prstGeom>
            <a:noFill/>
            <a:ln>
              <a:noFill/>
            </a:ln>
          </p:spPr>
          <p:txBody>
            <a:bodyPr anchorCtr="0" anchor="t" bIns="34275" lIns="0" spcFirstLastPara="1" rIns="68575" wrap="square" tIns="34275">
              <a:spAutoFit/>
            </a:bodyPr>
            <a:lstStyle/>
            <a:p>
              <a:pPr indent="0" lvl="0" marL="0" marR="0" rtl="0" algn="l">
                <a:lnSpc>
                  <a:spcPct val="100000"/>
                </a:lnSpc>
                <a:spcBef>
                  <a:spcPts val="0"/>
                </a:spcBef>
                <a:spcAft>
                  <a:spcPts val="0"/>
                </a:spcAft>
                <a:buClr>
                  <a:srgbClr val="000000"/>
                </a:buClr>
                <a:buSzPts val="900"/>
                <a:buFont typeface="Arial"/>
                <a:buNone/>
              </a:pPr>
              <a:r>
                <a:rPr b="0" i="0" lang="nl-BE" sz="900" u="none" cap="none" strike="noStrike">
                  <a:solidFill>
                    <a:schemeClr val="dk1"/>
                  </a:solidFill>
                  <a:latin typeface="Arial"/>
                  <a:ea typeface="Arial"/>
                  <a:cs typeface="Arial"/>
                  <a:sym typeface="Arial"/>
                </a:rPr>
                <a:t>AGENTSCHAP</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nl-BE" sz="900" u="none" cap="none" strike="noStrike">
                  <a:solidFill>
                    <a:schemeClr val="dk1"/>
                  </a:solidFill>
                  <a:latin typeface="Arial"/>
                  <a:ea typeface="Arial"/>
                  <a:cs typeface="Arial"/>
                  <a:sym typeface="Arial"/>
                </a:rPr>
                <a:t>BINNENLANDS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nl-BE" sz="900" u="none" cap="none" strike="noStrike">
                  <a:solidFill>
                    <a:schemeClr val="dk1"/>
                  </a:solidFill>
                  <a:latin typeface="Arial"/>
                  <a:ea typeface="Arial"/>
                  <a:cs typeface="Arial"/>
                  <a:sym typeface="Arial"/>
                </a:rPr>
                <a:t>BESTUUR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chemeClr val="dk1"/>
                  </a:solidFill>
                  <a:latin typeface="Arial"/>
                  <a:ea typeface="Arial"/>
                  <a:cs typeface="Arial"/>
                  <a:sym typeface="Arial"/>
                </a:rPr>
                <a:t>VLOCA</a:t>
              </a:r>
              <a:endParaRPr b="0" i="0" sz="800" u="none" cap="none" strike="noStrike">
                <a:solidFill>
                  <a:schemeClr val="dk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42" name="Shape 42"/>
        <p:cNvGrpSpPr/>
        <p:nvPr/>
      </p:nvGrpSpPr>
      <p:grpSpPr>
        <a:xfrm>
          <a:off x="0" y="0"/>
          <a:ext cx="0" cy="0"/>
          <a:chOff x="0" y="0"/>
          <a:chExt cx="0" cy="0"/>
        </a:xfrm>
      </p:grpSpPr>
      <p:sp>
        <p:nvSpPr>
          <p:cNvPr id="43" name="Google Shape;43;p6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4" name="Google Shape;44;p6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46" name="Google Shape;46;p6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7" name="Google Shape;47;p6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9" name="Shape 49"/>
        <p:cNvGrpSpPr/>
        <p:nvPr/>
      </p:nvGrpSpPr>
      <p:grpSpPr>
        <a:xfrm>
          <a:off x="0" y="0"/>
          <a:ext cx="0" cy="0"/>
          <a:chOff x="0" y="0"/>
          <a:chExt cx="0" cy="0"/>
        </a:xfrm>
      </p:grpSpPr>
      <p:pic>
        <p:nvPicPr>
          <p:cNvPr descr="VLA_verbeeldingwerkt_kader.png" id="50" name="Google Shape;50;p6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51" name="Google Shape;51;p6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2" name="Google Shape;52;p6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53" name="Google Shape;53;p6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22" Type="http://schemas.openxmlformats.org/officeDocument/2006/relationships/slideLayout" Target="../slideLayouts/slideLayout39.xml"/><Relationship Id="rId21" Type="http://schemas.openxmlformats.org/officeDocument/2006/relationships/slideLayout" Target="../slideLayouts/slideLayout38.xml"/><Relationship Id="rId24" Type="http://schemas.openxmlformats.org/officeDocument/2006/relationships/slideLayout" Target="../slideLayouts/slideLayout41.xml"/><Relationship Id="rId23" Type="http://schemas.openxmlformats.org/officeDocument/2006/relationships/slideLayout" Target="../slideLayouts/slideLayout40.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26" Type="http://schemas.openxmlformats.org/officeDocument/2006/relationships/slideLayout" Target="../slideLayouts/slideLayout43.xml"/><Relationship Id="rId25" Type="http://schemas.openxmlformats.org/officeDocument/2006/relationships/slideLayout" Target="../slideLayouts/slideLayout42.xml"/><Relationship Id="rId28" Type="http://schemas.openxmlformats.org/officeDocument/2006/relationships/theme" Target="../theme/theme4.xml"/><Relationship Id="rId27" Type="http://schemas.openxmlformats.org/officeDocument/2006/relationships/slideLayout" Target="../slideLayouts/slideLayout44.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9" Type="http://schemas.openxmlformats.org/officeDocument/2006/relationships/slideLayout" Target="../slideLayouts/slideLayout36.xml"/><Relationship Id="rId18"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0" Type="http://schemas.openxmlformats.org/officeDocument/2006/relationships/theme" Target="../theme/theme1.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7" name="Google Shape;7;p5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8" name="Google Shape;8;p5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5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5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g29b029efdf1_2_302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00" name="Google Shape;100;g29b029efdf1_2_302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01" name="Google Shape;101;g29b029efdf1_2_302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2" name="Google Shape;102;g29b029efdf1_2_302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3" name="Google Shape;103;g29b029efdf1_2_302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g29b029efdf1_2_354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60" name="Google Shape;260;g29b029efdf1_2_354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61" name="Google Shape;261;g29b029efdf1_2_3543"/>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2" name="Google Shape;262;g29b029efdf1_2_3543"/>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3" name="Google Shape;263;g29b029efdf1_2_3543"/>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 Id="rId4" Type="http://schemas.openxmlformats.org/officeDocument/2006/relationships/image" Target="../media/image38.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app.mural.co/t/beadvtc7549/m/beadvtc7549/1702549553446/88041e9872e92ae232ea899763dcae4993ccab5c?sender=ub3b77726ce41291897ac2408" TargetMode="Externa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hyperlink" Target="https://app.mural.co/t/beadvtc7549/m/beadvtc7549/1702549553446/88041e9872e92ae232ea899763dcae4993ccab5c?sender=ub3b77726ce41291897ac2408" TargetMode="Externa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comments" Target="../comments/commen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hyperlink" Target="https://codex.vlaanderen.be/portals/codex/documenten/1018245.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hyperlink" Target="https://www.vlaanderen.be/informatieplicht-over-de-overstromingsgevoeligheid-van-vastgo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hyperlink" Target="https://www.vlaanderen.be/datavindplaats/catalogus/district" TargetMode="External"/><Relationship Id="rId4" Type="http://schemas.openxmlformats.org/officeDocument/2006/relationships/hyperlink" Target="https://wegenenverkeer.be/over-ons/districte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hyperlink" Target="https://www.west-vlaanderen.be/sites/default/files/2017-11/Leefbaarheidsonderzoek_ActualisatieNISKernen.pdf"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hyperlink" Target="https://www.google.com/url?q=https://www.giswest.be/grup_website/voorschriften/35005/RUP_35005_214_00009_00001_sv.pdf&amp;sa=D&amp;source=editors&amp;ust=1703064306444441&amp;usg=AOvVaw2rG7lcn3I8_NxKQrmzl-GV"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hyperlink" Target="https://omgeving.vlaanderen.be/ruimterapport-2021#paddle_components_text_block_b9e4d344-47a9-4ae6-92fc-d35c8c56ad3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 Id="rId3" Type="http://schemas.openxmlformats.org/officeDocument/2006/relationships/hyperlink" Target="https://metadata.vlaanderen.be/srv/dut/catalog.search#/metadata/d214291c-8609-3a85-8cc3-78e9e78f1cde" TargetMode="External"/><Relationship Id="rId4" Type="http://schemas.openxmlformats.org/officeDocument/2006/relationships/hyperlink" Target="https://portaal-stadantwerpen.opendata.arcgis.com/datasets/stadAntwerpen::stadsdeel-1/explore?location=51.239970%2C4.420669%2C11.62"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 Id="rId3" Type="http://schemas.openxmlformats.org/officeDocument/2006/relationships/hyperlink" Target="https://portaal-stadantwerpen.opendata.arcgis.com/search?q=postcode"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3.xml"/><Relationship Id="rId3" Type="http://schemas.openxmlformats.org/officeDocument/2006/relationships/hyperlink" Target="https://www.vlaanderen.be/datavindplaats/catalogus/kadaster-afdeling" TargetMode="External"/><Relationship Id="rId4" Type="http://schemas.openxmlformats.org/officeDocument/2006/relationships/hyperlink" Target="https://www.vlaanderen.be/datavindplaats/catalogus/kadaster-afdeling" TargetMode="External"/><Relationship Id="rId5" Type="http://schemas.openxmlformats.org/officeDocument/2006/relationships/hyperlink" Target="https://portaal-stadantwerpen.opendata.arcgis.com/datasets/stadAntwerpen::kadaster-afdeling/explore?location=51.248854%2C4.516227%2C10.85"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 Id="rId3" Type="http://schemas.openxmlformats.org/officeDocument/2006/relationships/hyperlink" Target="https://www.vlaanderen.be/datavindplaats/catalogus/toeristisch-centrum" TargetMode="External"/><Relationship Id="rId4" Type="http://schemas.openxmlformats.org/officeDocument/2006/relationships/hyperlink" Target="https://economie.fgov.be/nl/themas/verkoop/reglementering/openingsuren-en-wekelijkse/toeristische-centra-e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 Id="rId3" Type="http://schemas.openxmlformats.org/officeDocument/2006/relationships/comments" Target="../comments/comment3.xml"/><Relationship Id="rId4" Type="http://schemas.openxmlformats.org/officeDocument/2006/relationships/hyperlink" Target="https://portaal-stadantwerpen.opendata.arcgis.com/datasets/havengebied/explore?location=51.280179%2C4.301103%2C11.15"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 Id="rId3" Type="http://schemas.openxmlformats.org/officeDocument/2006/relationships/hyperlink" Target="https://www.vlaanderen.be/datavindplaats/catalogus/kaartbladversnijdingen-ngi-klassieke-reek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0.xml"/><Relationship Id="rId3"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 Id="rId3" Type="http://schemas.openxmlformats.org/officeDocument/2006/relationships/image" Target="../media/image52.png"/><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3.xml"/><Relationship Id="rId3" Type="http://schemas.openxmlformats.org/officeDocument/2006/relationships/hyperlink" Target="https://app.mural.co/t/beadvtc7549/m/beadvtc7549/1702549553446/88041e9872e92ae232ea899763dcae4993ccab5c?sender=ub3b77726ce41291897ac2408" TargetMode="Externa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hyperlink" Target="https://www.vlaanderen.be/digitaal-vlaanderen/agenda/evenementen/oslo-slim-ruimtelijk-plannen/thematische-werkgroep-4-oslo-slim-ruimtelijk-plannen-oslo" TargetMode="External"/><Relationship Id="rId4" Type="http://schemas.openxmlformats.org/officeDocument/2006/relationships/hyperlink" Target="https://www.vlaanderen.be/digitaal-vlaanderen/agenda/evenementen/oslo-slim-ruimtelijk-plannen/thematische-werkgroep-4-oslo-slim-ruimtelijk-plannen-oslo"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7.xml"/><Relationship Id="rId3" Type="http://schemas.openxmlformats.org/officeDocument/2006/relationships/hyperlink" Target="mailto:digitaal.vlaanderen@kb.vlaanderen.be" TargetMode="External"/><Relationship Id="rId4" Type="http://schemas.openxmlformats.org/officeDocument/2006/relationships/hyperlink" Target="mailto:laurens.vercauteren@vlaanderen.be" TargetMode="External"/><Relationship Id="rId5" Type="http://schemas.openxmlformats.org/officeDocument/2006/relationships/hyperlink" Target="mailto:louise.ysewijn@vlaanderen.be" TargetMode="External"/><Relationship Id="rId6" Type="http://schemas.openxmlformats.org/officeDocument/2006/relationships/hyperlink" Target="mailto:vincent.feremans@vlaanderen.be" TargetMode="External"/><Relationship Id="rId7" Type="http://schemas.openxmlformats.org/officeDocument/2006/relationships/image" Target="../media/image5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8.xml"/><Relationship Id="rId3" Type="http://schemas.openxmlformats.org/officeDocument/2006/relationships/hyperlink" Target="https://data.vlaanderen.be/standaarden/standaard-in-ontwikkeling/vocabularium-en-applicatieprofiel-slim-ruimtelijk-plannen.html" TargetMode="External"/><Relationship Id="rId4" Type="http://schemas.openxmlformats.org/officeDocument/2006/relationships/image" Target="../media/image57.png"/><Relationship Id="rId9" Type="http://schemas.openxmlformats.org/officeDocument/2006/relationships/hyperlink" Target="https://stad.gent/nl/over-gent-stadsbestuur/stadsbestuur/wat-doet-het-bestuur/gent-internationaal/samen-internationaal-werken/europese-subsidies-en-projecten/slim-ruimtelijk-plannen-voor-leefbare-buurten" TargetMode="External"/><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gfa30ed6e57_0_68"/>
          <p:cNvPicPr preferRelativeResize="0"/>
          <p:nvPr/>
        </p:nvPicPr>
        <p:blipFill rotWithShape="1">
          <a:blip r:embed="rId3">
            <a:alphaModFix/>
          </a:blip>
          <a:srcRect b="0" l="0" r="0" t="0"/>
          <a:stretch/>
        </p:blipFill>
        <p:spPr>
          <a:xfrm>
            <a:off x="4038161" y="0"/>
            <a:ext cx="5105829" cy="5143501"/>
          </a:xfrm>
          <a:prstGeom prst="rect">
            <a:avLst/>
          </a:prstGeom>
          <a:noFill/>
          <a:ln>
            <a:noFill/>
          </a:ln>
        </p:spPr>
      </p:pic>
      <p:pic>
        <p:nvPicPr>
          <p:cNvPr id="436" name="Google Shape;436;gfa30ed6e57_0_68"/>
          <p:cNvPicPr preferRelativeResize="0"/>
          <p:nvPr/>
        </p:nvPicPr>
        <p:blipFill rotWithShape="1">
          <a:blip r:embed="rId4">
            <a:alphaModFix amt="31000"/>
          </a:blip>
          <a:srcRect b="0" l="0" r="50687" t="0"/>
          <a:stretch/>
        </p:blipFill>
        <p:spPr>
          <a:xfrm>
            <a:off x="5338554" y="0"/>
            <a:ext cx="3805450" cy="5143501"/>
          </a:xfrm>
          <a:prstGeom prst="rect">
            <a:avLst/>
          </a:prstGeom>
          <a:noFill/>
          <a:ln>
            <a:noFill/>
          </a:ln>
        </p:spPr>
      </p:pic>
      <p:grpSp>
        <p:nvGrpSpPr>
          <p:cNvPr id="437" name="Google Shape;437;gfa30ed6e57_0_68"/>
          <p:cNvGrpSpPr/>
          <p:nvPr/>
        </p:nvGrpSpPr>
        <p:grpSpPr>
          <a:xfrm>
            <a:off x="0" y="-6475"/>
            <a:ext cx="6651458" cy="5143501"/>
            <a:chOff x="0" y="0"/>
            <a:chExt cx="8134350" cy="6858001"/>
          </a:xfrm>
        </p:grpSpPr>
        <p:sp>
          <p:nvSpPr>
            <p:cNvPr id="438" name="Google Shape;438;gfa30ed6e57_0_68"/>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39" name="Google Shape;439;gfa30ed6e57_0_68"/>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440" name="Google Shape;440;gfa30ed6e57_0_68"/>
          <p:cNvSpPr txBox="1"/>
          <p:nvPr/>
        </p:nvSpPr>
        <p:spPr>
          <a:xfrm>
            <a:off x="492411" y="31464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50"/>
              <a:buFont typeface="Arial"/>
              <a:buNone/>
            </a:pPr>
            <a:r>
              <a:rPr b="0" i="0" lang="nl-BE" sz="1550" u="none" cap="none" strike="noStrike">
                <a:solidFill>
                  <a:srgbClr val="000000"/>
                </a:solidFill>
                <a:latin typeface="Arial"/>
                <a:ea typeface="Arial"/>
                <a:cs typeface="Arial"/>
                <a:sym typeface="Arial"/>
              </a:rPr>
              <a:t>Welkom!</a:t>
            </a:r>
            <a:br>
              <a:rPr b="0" i="0" lang="nl-BE" sz="1550" u="none" cap="none" strike="noStrike">
                <a:solidFill>
                  <a:srgbClr val="000000"/>
                </a:solidFill>
                <a:latin typeface="Arial"/>
                <a:ea typeface="Arial"/>
                <a:cs typeface="Arial"/>
                <a:sym typeface="Arial"/>
              </a:rPr>
            </a:br>
            <a:endParaRPr b="0" i="0" sz="15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Donderdag </a:t>
            </a:r>
            <a:r>
              <a:rPr lang="nl-BE"/>
              <a:t>21</a:t>
            </a:r>
            <a:r>
              <a:rPr b="0" i="0" lang="nl-BE" sz="1400" u="none" cap="none" strike="noStrike">
                <a:solidFill>
                  <a:srgbClr val="000000"/>
                </a:solidFill>
                <a:latin typeface="Arial"/>
                <a:ea typeface="Arial"/>
                <a:cs typeface="Arial"/>
                <a:sym typeface="Arial"/>
              </a:rPr>
              <a:t> </a:t>
            </a:r>
            <a:r>
              <a:rPr lang="nl-BE"/>
              <a:t>dec</a:t>
            </a:r>
            <a:r>
              <a:rPr b="0" i="0" lang="nl-BE" sz="1400" u="none" cap="none" strike="noStrike">
                <a:solidFill>
                  <a:srgbClr val="000000"/>
                </a:solidFill>
                <a:latin typeface="Arial"/>
                <a:ea typeface="Arial"/>
                <a:cs typeface="Arial"/>
                <a:sym typeface="Arial"/>
              </a:rPr>
              <a:t>ember 2023</a:t>
            </a:r>
            <a:endParaRPr b="0" i="0" sz="1200" u="none" cap="none" strike="noStrike">
              <a:solidFill>
                <a:srgbClr val="000000"/>
              </a:solidFill>
              <a:latin typeface="Arial"/>
              <a:ea typeface="Arial"/>
              <a:cs typeface="Arial"/>
              <a:sym typeface="Arial"/>
            </a:endParaRPr>
          </a:p>
        </p:txBody>
      </p:sp>
      <p:sp>
        <p:nvSpPr>
          <p:cNvPr id="441" name="Google Shape;441;gfa30ed6e57_0_68"/>
          <p:cNvSpPr txBox="1"/>
          <p:nvPr/>
        </p:nvSpPr>
        <p:spPr>
          <a:xfrm>
            <a:off x="499135" y="38485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Virtuele werkgroep – Microsoft Teams</a:t>
            </a:r>
            <a:endParaRPr b="0" i="0" sz="1400" u="none" cap="none" strike="noStrike">
              <a:solidFill>
                <a:srgbClr val="000000"/>
              </a:solidFill>
              <a:latin typeface="Arial"/>
              <a:ea typeface="Arial"/>
              <a:cs typeface="Arial"/>
              <a:sym typeface="Arial"/>
            </a:endParaRPr>
          </a:p>
        </p:txBody>
      </p:sp>
      <p:pic>
        <p:nvPicPr>
          <p:cNvPr id="442" name="Google Shape;442;gfa30ed6e57_0_68"/>
          <p:cNvPicPr preferRelativeResize="0"/>
          <p:nvPr/>
        </p:nvPicPr>
        <p:blipFill rotWithShape="1">
          <a:blip r:embed="rId5">
            <a:alphaModFix/>
          </a:blip>
          <a:srcRect b="0" l="5320" r="0" t="0"/>
          <a:stretch/>
        </p:blipFill>
        <p:spPr>
          <a:xfrm>
            <a:off x="499135" y="273306"/>
            <a:ext cx="1828550" cy="734475"/>
          </a:xfrm>
          <a:prstGeom prst="rect">
            <a:avLst/>
          </a:prstGeom>
          <a:noFill/>
          <a:ln>
            <a:noFill/>
          </a:ln>
        </p:spPr>
      </p:pic>
      <p:sp>
        <p:nvSpPr>
          <p:cNvPr id="443" name="Google Shape;443;gfa30ed6e57_0_68"/>
          <p:cNvSpPr txBox="1"/>
          <p:nvPr/>
        </p:nvSpPr>
        <p:spPr>
          <a:xfrm>
            <a:off x="492400" y="4307850"/>
            <a:ext cx="329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We starten om 09:05</a:t>
            </a:r>
            <a:endParaRPr b="1" i="0" sz="1400" u="none" cap="none" strike="noStrike">
              <a:solidFill>
                <a:srgbClr val="000000"/>
              </a:solidFill>
              <a:latin typeface="Arial"/>
              <a:ea typeface="Arial"/>
              <a:cs typeface="Arial"/>
              <a:sym typeface="Arial"/>
            </a:endParaRPr>
          </a:p>
        </p:txBody>
      </p:sp>
      <p:sp>
        <p:nvSpPr>
          <p:cNvPr id="444" name="Google Shape;444;gfa30ed6e57_0_68"/>
          <p:cNvSpPr txBox="1"/>
          <p:nvPr/>
        </p:nvSpPr>
        <p:spPr>
          <a:xfrm>
            <a:off x="511351" y="1310795"/>
            <a:ext cx="5612700" cy="1390200"/>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l">
              <a:lnSpc>
                <a:spcPct val="100000"/>
              </a:lnSpc>
              <a:spcBef>
                <a:spcPts val="0"/>
              </a:spcBef>
              <a:spcAft>
                <a:spcPts val="0"/>
              </a:spcAft>
              <a:buClr>
                <a:srgbClr val="000000"/>
              </a:buClr>
              <a:buSzPct val="116858"/>
              <a:buFont typeface="Arial"/>
              <a:buNone/>
            </a:pPr>
            <a:r>
              <a:rPr b="0" i="0" lang="nl-BE" sz="3200" u="none" cap="none" strike="noStrike">
                <a:solidFill>
                  <a:schemeClr val="dk1"/>
                </a:solidFill>
                <a:latin typeface="Arial"/>
                <a:ea typeface="Arial"/>
                <a:cs typeface="Arial"/>
                <a:sym typeface="Arial"/>
              </a:rPr>
              <a:t>OSLO CoT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116858"/>
              <a:buFont typeface="Arial"/>
              <a:buNone/>
            </a:pPr>
            <a:r>
              <a:rPr b="0" i="0" lang="nl-BE" sz="3200" u="none" cap="none" strike="noStrike">
                <a:solidFill>
                  <a:schemeClr val="dk1"/>
                </a:solidFill>
                <a:latin typeface="Arial"/>
                <a:ea typeface="Arial"/>
                <a:cs typeface="Arial"/>
                <a:sym typeface="Arial"/>
              </a:rPr>
              <a:t>Slim Ruimtelijk Plannen: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116858"/>
              <a:buFont typeface="Arial"/>
              <a:buNone/>
            </a:pPr>
            <a:r>
              <a:rPr b="0" i="0" lang="nl-BE" sz="3200" u="none" cap="none" strike="noStrike">
                <a:solidFill>
                  <a:schemeClr val="dk1"/>
                </a:solidFill>
                <a:latin typeface="Arial"/>
                <a:ea typeface="Arial"/>
                <a:cs typeface="Arial"/>
                <a:sym typeface="Arial"/>
              </a:rPr>
              <a:t>Thematische werkgroep </a:t>
            </a:r>
            <a:r>
              <a:rPr lang="nl-BE" sz="3200">
                <a:solidFill>
                  <a:schemeClr val="dk1"/>
                </a:solidFill>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g29f5589e9dd_0_36"/>
          <p:cNvSpPr txBox="1"/>
          <p:nvPr/>
        </p:nvSpPr>
        <p:spPr>
          <a:xfrm>
            <a:off x="628650" y="273850"/>
            <a:ext cx="44409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Scope</a:t>
            </a:r>
            <a:endParaRPr b="1" i="0" sz="2200" u="none" cap="none" strike="noStrike">
              <a:solidFill>
                <a:srgbClr val="000000"/>
              </a:solidFill>
              <a:latin typeface="Arial"/>
              <a:ea typeface="Arial"/>
              <a:cs typeface="Arial"/>
              <a:sym typeface="Arial"/>
            </a:endParaRPr>
          </a:p>
        </p:txBody>
      </p:sp>
      <p:pic>
        <p:nvPicPr>
          <p:cNvPr id="531" name="Google Shape;531;g29f5589e9dd_0_36"/>
          <p:cNvPicPr preferRelativeResize="0"/>
          <p:nvPr/>
        </p:nvPicPr>
        <p:blipFill rotWithShape="1">
          <a:blip r:embed="rId3">
            <a:alphaModFix/>
          </a:blip>
          <a:srcRect b="0" l="0" r="0" t="0"/>
          <a:stretch/>
        </p:blipFill>
        <p:spPr>
          <a:xfrm>
            <a:off x="638029" y="890488"/>
            <a:ext cx="7867942" cy="4050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5" name="Shape 535"/>
        <p:cNvGrpSpPr/>
        <p:nvPr/>
      </p:nvGrpSpPr>
      <p:grpSpPr>
        <a:xfrm>
          <a:off x="0" y="0"/>
          <a:ext cx="0" cy="0"/>
          <a:chOff x="0" y="0"/>
          <a:chExt cx="0" cy="0"/>
        </a:xfrm>
      </p:grpSpPr>
      <p:sp>
        <p:nvSpPr>
          <p:cNvPr id="536" name="Google Shape;536;g29f5589e9dd_0_41"/>
          <p:cNvSpPr txBox="1"/>
          <p:nvPr/>
        </p:nvSpPr>
        <p:spPr>
          <a:xfrm>
            <a:off x="628650" y="273850"/>
            <a:ext cx="44409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Tijdlijn</a:t>
            </a:r>
            <a:endParaRPr b="1" i="0" sz="2200" u="none" cap="none" strike="noStrike">
              <a:solidFill>
                <a:srgbClr val="000000"/>
              </a:solidFill>
              <a:latin typeface="Arial"/>
              <a:ea typeface="Arial"/>
              <a:cs typeface="Arial"/>
              <a:sym typeface="Arial"/>
            </a:endParaRPr>
          </a:p>
        </p:txBody>
      </p:sp>
      <p:pic>
        <p:nvPicPr>
          <p:cNvPr id="537" name="Google Shape;537;g29f5589e9dd_0_41"/>
          <p:cNvPicPr preferRelativeResize="0"/>
          <p:nvPr/>
        </p:nvPicPr>
        <p:blipFill rotWithShape="1">
          <a:blip r:embed="rId3">
            <a:alphaModFix/>
          </a:blip>
          <a:srcRect b="0" l="0" r="0" t="0"/>
          <a:stretch/>
        </p:blipFill>
        <p:spPr>
          <a:xfrm>
            <a:off x="628650" y="820150"/>
            <a:ext cx="8252041" cy="4320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9b029efdf1_0_628"/>
          <p:cNvSpPr/>
          <p:nvPr/>
        </p:nvSpPr>
        <p:spPr>
          <a:xfrm>
            <a:off x="293725" y="1149725"/>
            <a:ext cx="5970600" cy="2259000"/>
          </a:xfrm>
          <a:prstGeom prst="rect">
            <a:avLst/>
          </a:prstGeom>
          <a:solidFill>
            <a:schemeClr val="lt1"/>
          </a:solidFill>
          <a:ln>
            <a:noFill/>
          </a:ln>
        </p:spPr>
        <p:txBody>
          <a:bodyPr anchorCtr="0" anchor="ctr" bIns="39550" lIns="79125" spcFirstLastPara="1" rIns="79125" wrap="square" tIns="39550">
            <a:noAutofit/>
          </a:bodyPr>
          <a:lstStyle/>
          <a:p>
            <a:pPr indent="0" lvl="0" marL="0" marR="0" rtl="0" algn="l">
              <a:lnSpc>
                <a:spcPct val="100000"/>
              </a:lnSpc>
              <a:spcBef>
                <a:spcPts val="0"/>
              </a:spcBef>
              <a:spcAft>
                <a:spcPts val="0"/>
              </a:spcAft>
              <a:buClr>
                <a:srgbClr val="000000"/>
              </a:buClr>
              <a:buSzPts val="3100"/>
              <a:buFont typeface="Arial"/>
              <a:buNone/>
            </a:pPr>
            <a:r>
              <a:t/>
            </a:r>
            <a:endParaRPr b="1" i="0" sz="4100" u="none" cap="none" strike="noStrike">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3100"/>
              <a:buFont typeface="Arial"/>
              <a:buNone/>
            </a:pPr>
            <a:r>
              <a:rPr b="0" i="0" lang="nl-BE" sz="2100" u="none" cap="none" strike="noStrike">
                <a:solidFill>
                  <a:schemeClr val="dk1"/>
                </a:solidFill>
                <a:latin typeface="Proxima Nova"/>
                <a:ea typeface="Proxima Nova"/>
                <a:cs typeface="Proxima Nova"/>
                <a:sym typeface="Proxima Nova"/>
              </a:rPr>
              <a:t>De mogelijkheid van verschillende autonome organisaties of systemen om met elkaar te communiceren en samen te werken</a:t>
            </a:r>
            <a:endParaRPr b="0" i="0" sz="2100" u="none" cap="none" strike="noStrike">
              <a:solidFill>
                <a:schemeClr val="dk1"/>
              </a:solidFill>
              <a:latin typeface="Proxima Nova"/>
              <a:ea typeface="Proxima Nova"/>
              <a:cs typeface="Proxima Nova"/>
              <a:sym typeface="Proxima Nova"/>
            </a:endParaRPr>
          </a:p>
        </p:txBody>
      </p:sp>
      <p:sp>
        <p:nvSpPr>
          <p:cNvPr id="543" name="Google Shape;543;g29b029efdf1_0_628"/>
          <p:cNvSpPr txBox="1"/>
          <p:nvPr/>
        </p:nvSpPr>
        <p:spPr>
          <a:xfrm>
            <a:off x="293725" y="1448100"/>
            <a:ext cx="5970600" cy="5412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b="1" i="0" lang="nl-BE" sz="2400" u="none" cap="none" strike="noStrike">
                <a:solidFill>
                  <a:schemeClr val="dk1"/>
                </a:solidFill>
                <a:latin typeface="Proxima Nova"/>
                <a:ea typeface="Proxima Nova"/>
                <a:cs typeface="Proxima Nova"/>
                <a:sym typeface="Proxima Nova"/>
              </a:rPr>
              <a:t>Interoperabiliteit</a:t>
            </a:r>
            <a:endParaRPr b="0" i="0" sz="2400" u="none" cap="none" strike="noStrike">
              <a:solidFill>
                <a:srgbClr val="000000"/>
              </a:solidFill>
              <a:latin typeface="Arial"/>
              <a:ea typeface="Arial"/>
              <a:cs typeface="Arial"/>
              <a:sym typeface="Arial"/>
            </a:endParaRPr>
          </a:p>
        </p:txBody>
      </p:sp>
      <p:pic>
        <p:nvPicPr>
          <p:cNvPr id="544" name="Google Shape;544;g29b029efdf1_0_628"/>
          <p:cNvPicPr preferRelativeResize="0"/>
          <p:nvPr/>
        </p:nvPicPr>
        <p:blipFill rotWithShape="1">
          <a:blip r:embed="rId3">
            <a:alphaModFix/>
          </a:blip>
          <a:srcRect b="0" l="0" r="0" t="0"/>
          <a:stretch/>
        </p:blipFill>
        <p:spPr>
          <a:xfrm>
            <a:off x="4815675" y="3413425"/>
            <a:ext cx="4328325" cy="1730075"/>
          </a:xfrm>
          <a:prstGeom prst="rect">
            <a:avLst/>
          </a:prstGeom>
          <a:noFill/>
          <a:ln>
            <a:noFill/>
          </a:ln>
        </p:spPr>
      </p:pic>
      <p:sp>
        <p:nvSpPr>
          <p:cNvPr id="545" name="Google Shape;545;g29b029efdf1_0_628"/>
          <p:cNvSpPr txBox="1"/>
          <p:nvPr/>
        </p:nvSpPr>
        <p:spPr>
          <a:xfrm>
            <a:off x="628650" y="273850"/>
            <a:ext cx="44409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Waarom OSLO?</a:t>
            </a:r>
            <a:endParaRPr b="1" i="0" sz="22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
          <p:cNvSpPr/>
          <p:nvPr/>
        </p:nvSpPr>
        <p:spPr>
          <a:xfrm>
            <a:off x="648459" y="1423940"/>
            <a:ext cx="8073600" cy="600000"/>
          </a:xfrm>
          <a:prstGeom prst="rect">
            <a:avLst/>
          </a:prstGeom>
          <a:solidFill>
            <a:srgbClr val="FFFCCC"/>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551" name="Google Shape;551;p4"/>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Doel van het traject</a:t>
            </a:r>
            <a:endParaRPr b="1" i="0" sz="3000" u="none" cap="none" strike="noStrike">
              <a:solidFill>
                <a:srgbClr val="000000"/>
              </a:solidFill>
              <a:latin typeface="Arial"/>
              <a:ea typeface="Arial"/>
              <a:cs typeface="Arial"/>
              <a:sym typeface="Arial"/>
            </a:endParaRPr>
          </a:p>
        </p:txBody>
      </p:sp>
      <p:sp>
        <p:nvSpPr>
          <p:cNvPr id="552" name="Google Shape;552;p4"/>
          <p:cNvSpPr/>
          <p:nvPr/>
        </p:nvSpPr>
        <p:spPr>
          <a:xfrm>
            <a:off x="648459" y="945378"/>
            <a:ext cx="8073600" cy="4896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chemeClr val="dk1"/>
                </a:solidFill>
                <a:latin typeface="Arial"/>
                <a:ea typeface="Arial"/>
                <a:cs typeface="Arial"/>
                <a:sym typeface="Arial"/>
              </a:rPr>
              <a:t>Een semantisch framework voor data-uitwisseling rond het thema Slim Ruimtelijk Plannen </a:t>
            </a:r>
            <a:endParaRPr b="0" i="0" sz="1400" u="none" cap="none" strike="noStrike">
              <a:solidFill>
                <a:srgbClr val="000000"/>
              </a:solidFill>
              <a:latin typeface="Arial"/>
              <a:ea typeface="Arial"/>
              <a:cs typeface="Arial"/>
              <a:sym typeface="Arial"/>
            </a:endParaRPr>
          </a:p>
        </p:txBody>
      </p:sp>
      <p:sp>
        <p:nvSpPr>
          <p:cNvPr id="553" name="Google Shape;553;p4"/>
          <p:cNvSpPr/>
          <p:nvPr/>
        </p:nvSpPr>
        <p:spPr>
          <a:xfrm>
            <a:off x="648459" y="1567301"/>
            <a:ext cx="80736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nl-BE" sz="1400" u="none" cap="none" strike="noStrike">
                <a:solidFill>
                  <a:schemeClr val="dk1"/>
                </a:solidFill>
                <a:latin typeface="Arial"/>
                <a:ea typeface="Arial"/>
                <a:cs typeface="Arial"/>
                <a:sym typeface="Arial"/>
              </a:rPr>
              <a:t>Ontwikkel een duurzaam </a:t>
            </a:r>
            <a:r>
              <a:rPr b="1" i="1" lang="nl-BE" sz="1400" u="none" cap="none" strike="noStrike">
                <a:solidFill>
                  <a:schemeClr val="dk1"/>
                </a:solidFill>
                <a:latin typeface="Arial"/>
                <a:ea typeface="Arial"/>
                <a:cs typeface="Arial"/>
                <a:sym typeface="Arial"/>
              </a:rPr>
              <a:t>applicatieprofiel</a:t>
            </a:r>
            <a:r>
              <a:rPr b="0" i="1" lang="nl-BE" sz="1400" u="none" cap="none" strike="noStrike">
                <a:solidFill>
                  <a:schemeClr val="dk1"/>
                </a:solidFill>
                <a:latin typeface="Arial"/>
                <a:ea typeface="Arial"/>
                <a:cs typeface="Arial"/>
                <a:sym typeface="Arial"/>
              </a:rPr>
              <a:t> en </a:t>
            </a:r>
            <a:r>
              <a:rPr b="1" i="1" lang="nl-BE" sz="1400" u="none" cap="none" strike="noStrike">
                <a:solidFill>
                  <a:schemeClr val="dk1"/>
                </a:solidFill>
                <a:latin typeface="Arial"/>
                <a:ea typeface="Arial"/>
                <a:cs typeface="Arial"/>
                <a:sym typeface="Arial"/>
              </a:rPr>
              <a:t>vocabularium </a:t>
            </a:r>
            <a:r>
              <a:rPr b="0" i="1" lang="nl-BE" sz="1400" u="none" cap="none" strike="noStrike">
                <a:solidFill>
                  <a:schemeClr val="dk1"/>
                </a:solidFill>
                <a:latin typeface="Arial"/>
                <a:ea typeface="Arial"/>
                <a:cs typeface="Arial"/>
                <a:sym typeface="Arial"/>
              </a:rPr>
              <a:t>voor Slim Ruimtelijk Plannen</a:t>
            </a:r>
            <a:endParaRPr b="0" i="0" sz="1400" u="none" cap="none" strike="noStrike">
              <a:solidFill>
                <a:srgbClr val="000000"/>
              </a:solidFill>
              <a:latin typeface="Arial"/>
              <a:ea typeface="Arial"/>
              <a:cs typeface="Arial"/>
              <a:sym typeface="Arial"/>
            </a:endParaRPr>
          </a:p>
        </p:txBody>
      </p:sp>
      <p:sp>
        <p:nvSpPr>
          <p:cNvPr id="554" name="Google Shape;554;p4"/>
          <p:cNvSpPr txBox="1"/>
          <p:nvPr>
            <p:ph idx="4294967295" type="body"/>
          </p:nvPr>
        </p:nvSpPr>
        <p:spPr>
          <a:xfrm>
            <a:off x="666000" y="2243025"/>
            <a:ext cx="8038500" cy="2448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nl-BE" sz="1400">
                <a:solidFill>
                  <a:srgbClr val="000000"/>
                </a:solidFill>
                <a:latin typeface="Arial"/>
                <a:ea typeface="Arial"/>
                <a:cs typeface="Arial"/>
                <a:sym typeface="Arial"/>
              </a:rPr>
              <a:t>We volgen de OSLO methodiek, wat betekent dat:</a:t>
            </a:r>
            <a:endParaRPr sz="1400">
              <a:solidFill>
                <a:srgbClr val="000000"/>
              </a:solidFill>
              <a:latin typeface="Arial"/>
              <a:ea typeface="Arial"/>
              <a:cs typeface="Arial"/>
              <a:sym typeface="Arial"/>
            </a:endParaRPr>
          </a:p>
          <a:p>
            <a:pPr indent="457200" lvl="0" marL="457200" rtl="0" algn="l">
              <a:lnSpc>
                <a:spcPct val="90000"/>
              </a:lnSpc>
              <a:spcBef>
                <a:spcPts val="300"/>
              </a:spcBef>
              <a:spcAft>
                <a:spcPts val="0"/>
              </a:spcAft>
              <a:buSzPts val="1980"/>
              <a:buNone/>
            </a:pPr>
            <a:r>
              <a:t/>
            </a:r>
            <a:endParaRPr sz="1400">
              <a:solidFill>
                <a:srgbClr val="000000"/>
              </a:solidFill>
              <a:latin typeface="Arial"/>
              <a:ea typeface="Arial"/>
              <a:cs typeface="Arial"/>
              <a:sym typeface="Arial"/>
            </a:endParaRPr>
          </a:p>
          <a:p>
            <a:pPr indent="457200" lvl="0" marL="457200" rtl="0" algn="l">
              <a:lnSpc>
                <a:spcPct val="90000"/>
              </a:lnSpc>
              <a:spcBef>
                <a:spcPts val="300"/>
              </a:spcBef>
              <a:spcAft>
                <a:spcPts val="0"/>
              </a:spcAft>
              <a:buSzPts val="1980"/>
              <a:buNone/>
            </a:pPr>
            <a:r>
              <a:rPr lang="nl-BE" sz="1400">
                <a:solidFill>
                  <a:srgbClr val="000000"/>
                </a:solidFill>
                <a:latin typeface="Arial"/>
                <a:ea typeface="Arial"/>
                <a:cs typeface="Arial"/>
                <a:sym typeface="Arial"/>
              </a:rPr>
              <a:t>We starten van use cases</a:t>
            </a:r>
            <a:endParaRPr sz="1400">
              <a:solidFill>
                <a:srgbClr val="000000"/>
              </a:solidFill>
              <a:latin typeface="Arial"/>
              <a:ea typeface="Arial"/>
              <a:cs typeface="Arial"/>
              <a:sym typeface="Arial"/>
            </a:endParaRPr>
          </a:p>
          <a:p>
            <a:pPr indent="457200" lvl="0" marL="457200" rtl="0" algn="l">
              <a:lnSpc>
                <a:spcPct val="90000"/>
              </a:lnSpc>
              <a:spcBef>
                <a:spcPts val="300"/>
              </a:spcBef>
              <a:spcAft>
                <a:spcPts val="0"/>
              </a:spcAft>
              <a:buSzPts val="1980"/>
              <a:buNone/>
            </a:pPr>
            <a:r>
              <a:t/>
            </a:r>
            <a:endParaRPr sz="1400">
              <a:solidFill>
                <a:srgbClr val="000000"/>
              </a:solidFill>
              <a:latin typeface="Arial"/>
              <a:ea typeface="Arial"/>
              <a:cs typeface="Arial"/>
              <a:sym typeface="Arial"/>
            </a:endParaRPr>
          </a:p>
          <a:p>
            <a:pPr indent="457200" lvl="0" marL="457200" rtl="0" algn="l">
              <a:lnSpc>
                <a:spcPct val="90000"/>
              </a:lnSpc>
              <a:spcBef>
                <a:spcPts val="300"/>
              </a:spcBef>
              <a:spcAft>
                <a:spcPts val="0"/>
              </a:spcAft>
              <a:buSzPts val="1980"/>
              <a:buNone/>
            </a:pPr>
            <a:r>
              <a:t/>
            </a:r>
            <a:endParaRPr sz="1400">
              <a:solidFill>
                <a:srgbClr val="000000"/>
              </a:solidFill>
              <a:latin typeface="Arial"/>
              <a:ea typeface="Arial"/>
              <a:cs typeface="Arial"/>
              <a:sym typeface="Arial"/>
            </a:endParaRPr>
          </a:p>
          <a:p>
            <a:pPr indent="457200" lvl="0" marL="457200" rtl="0" algn="l">
              <a:lnSpc>
                <a:spcPct val="90000"/>
              </a:lnSpc>
              <a:spcBef>
                <a:spcPts val="0"/>
              </a:spcBef>
              <a:spcAft>
                <a:spcPts val="0"/>
              </a:spcAft>
              <a:buSzPts val="1980"/>
              <a:buNone/>
            </a:pPr>
            <a:r>
              <a:t/>
            </a:r>
            <a:endParaRPr sz="1400">
              <a:solidFill>
                <a:srgbClr val="000000"/>
              </a:solidFill>
              <a:latin typeface="Arial"/>
              <a:ea typeface="Arial"/>
              <a:cs typeface="Arial"/>
              <a:sym typeface="Arial"/>
            </a:endParaRPr>
          </a:p>
          <a:p>
            <a:pPr indent="457200" lvl="0" marL="457200" rtl="0" algn="l">
              <a:lnSpc>
                <a:spcPct val="90000"/>
              </a:lnSpc>
              <a:spcBef>
                <a:spcPts val="0"/>
              </a:spcBef>
              <a:spcAft>
                <a:spcPts val="0"/>
              </a:spcAft>
              <a:buSzPts val="1980"/>
              <a:buNone/>
            </a:pPr>
            <a:r>
              <a:rPr lang="nl-BE" sz="1400">
                <a:solidFill>
                  <a:srgbClr val="000000"/>
                </a:solidFill>
                <a:latin typeface="Arial"/>
                <a:ea typeface="Arial"/>
                <a:cs typeface="Arial"/>
                <a:sym typeface="Arial"/>
              </a:rPr>
              <a:t>We definiëren zelf zaken waar nodig</a:t>
            </a:r>
            <a:endParaRPr sz="1400">
              <a:solidFill>
                <a:srgbClr val="000000"/>
              </a:solidFill>
              <a:latin typeface="Arial"/>
              <a:ea typeface="Arial"/>
              <a:cs typeface="Arial"/>
              <a:sym typeface="Arial"/>
            </a:endParaRPr>
          </a:p>
          <a:p>
            <a:pPr indent="457200" lvl="0" marL="457200" rtl="0" algn="l">
              <a:lnSpc>
                <a:spcPct val="90000"/>
              </a:lnSpc>
              <a:spcBef>
                <a:spcPts val="0"/>
              </a:spcBef>
              <a:spcAft>
                <a:spcPts val="0"/>
              </a:spcAft>
              <a:buSzPts val="1980"/>
              <a:buNone/>
            </a:pPr>
            <a:r>
              <a:t/>
            </a:r>
            <a:endParaRPr sz="1400">
              <a:solidFill>
                <a:srgbClr val="000000"/>
              </a:solidFill>
              <a:latin typeface="Arial"/>
              <a:ea typeface="Arial"/>
              <a:cs typeface="Arial"/>
              <a:sym typeface="Arial"/>
            </a:endParaRPr>
          </a:p>
          <a:p>
            <a:pPr indent="457200" lvl="0" marL="457200" rtl="0" algn="l">
              <a:lnSpc>
                <a:spcPct val="90000"/>
              </a:lnSpc>
              <a:spcBef>
                <a:spcPts val="0"/>
              </a:spcBef>
              <a:spcAft>
                <a:spcPts val="0"/>
              </a:spcAft>
              <a:buSzPts val="1980"/>
              <a:buNone/>
            </a:pPr>
            <a:r>
              <a:t/>
            </a:r>
            <a:endParaRPr sz="1400">
              <a:solidFill>
                <a:srgbClr val="000000"/>
              </a:solidFill>
              <a:latin typeface="Arial"/>
              <a:ea typeface="Arial"/>
              <a:cs typeface="Arial"/>
              <a:sym typeface="Arial"/>
            </a:endParaRPr>
          </a:p>
          <a:p>
            <a:pPr indent="0" lvl="0" marL="0" rtl="0" algn="l">
              <a:lnSpc>
                <a:spcPct val="90000"/>
              </a:lnSpc>
              <a:spcBef>
                <a:spcPts val="0"/>
              </a:spcBef>
              <a:spcAft>
                <a:spcPts val="0"/>
              </a:spcAft>
              <a:buSzPts val="1980"/>
              <a:buNone/>
            </a:pPr>
            <a:r>
              <a:rPr lang="nl-BE"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457200" lvl="0" marL="457200" rtl="0" algn="l">
              <a:lnSpc>
                <a:spcPct val="90000"/>
              </a:lnSpc>
              <a:spcBef>
                <a:spcPts val="0"/>
              </a:spcBef>
              <a:spcAft>
                <a:spcPts val="0"/>
              </a:spcAft>
              <a:buSzPts val="1980"/>
              <a:buNone/>
            </a:pPr>
            <a:r>
              <a:rPr lang="nl-BE" sz="1400">
                <a:solidFill>
                  <a:srgbClr val="000000"/>
                </a:solidFill>
                <a:latin typeface="Arial"/>
                <a:ea typeface="Arial"/>
                <a:cs typeface="Arial"/>
                <a:sym typeface="Arial"/>
              </a:rPr>
              <a:t>We aligneren zoveel mogelijk met bestaande standaarden</a:t>
            </a:r>
            <a:endParaRPr sz="1400">
              <a:solidFill>
                <a:srgbClr val="000000"/>
              </a:solidFill>
              <a:latin typeface="Arial"/>
              <a:ea typeface="Arial"/>
              <a:cs typeface="Arial"/>
              <a:sym typeface="Arial"/>
            </a:endParaRPr>
          </a:p>
          <a:p>
            <a:pPr indent="457200" lvl="0" marL="457200" rtl="0" algn="l">
              <a:lnSpc>
                <a:spcPct val="90000"/>
              </a:lnSpc>
              <a:spcBef>
                <a:spcPts val="0"/>
              </a:spcBef>
              <a:spcAft>
                <a:spcPts val="0"/>
              </a:spcAft>
              <a:buSzPts val="1980"/>
              <a:buNone/>
            </a:pPr>
            <a:r>
              <a:t/>
            </a:r>
            <a:endParaRPr sz="1400">
              <a:solidFill>
                <a:srgbClr val="000000"/>
              </a:solidFill>
              <a:latin typeface="Arial"/>
              <a:ea typeface="Arial"/>
              <a:cs typeface="Arial"/>
              <a:sym typeface="Arial"/>
            </a:endParaRPr>
          </a:p>
          <a:p>
            <a:pPr indent="457200" lvl="0" marL="457200" rtl="0" algn="l">
              <a:lnSpc>
                <a:spcPct val="90000"/>
              </a:lnSpc>
              <a:spcBef>
                <a:spcPts val="0"/>
              </a:spcBef>
              <a:spcAft>
                <a:spcPts val="0"/>
              </a:spcAft>
              <a:buSzPts val="1980"/>
              <a:buNone/>
            </a:pPr>
            <a:r>
              <a:t/>
            </a:r>
            <a:endParaRPr sz="1400">
              <a:solidFill>
                <a:srgbClr val="000000"/>
              </a:solidFill>
              <a:latin typeface="Arial"/>
              <a:ea typeface="Arial"/>
              <a:cs typeface="Arial"/>
              <a:sym typeface="Arial"/>
            </a:endParaRPr>
          </a:p>
        </p:txBody>
      </p:sp>
      <p:pic>
        <p:nvPicPr>
          <p:cNvPr id="555" name="Google Shape;555;p4"/>
          <p:cNvPicPr preferRelativeResize="0"/>
          <p:nvPr/>
        </p:nvPicPr>
        <p:blipFill rotWithShape="1">
          <a:blip r:embed="rId3">
            <a:alphaModFix/>
          </a:blip>
          <a:srcRect b="0" l="0" r="0" t="0"/>
          <a:stretch/>
        </p:blipFill>
        <p:spPr>
          <a:xfrm>
            <a:off x="817547" y="2637893"/>
            <a:ext cx="587901" cy="528000"/>
          </a:xfrm>
          <a:prstGeom prst="rect">
            <a:avLst/>
          </a:prstGeom>
          <a:noFill/>
          <a:ln>
            <a:noFill/>
          </a:ln>
        </p:spPr>
      </p:pic>
      <p:pic>
        <p:nvPicPr>
          <p:cNvPr id="556" name="Google Shape;556;p4"/>
          <p:cNvPicPr preferRelativeResize="0"/>
          <p:nvPr/>
        </p:nvPicPr>
        <p:blipFill rotWithShape="1">
          <a:blip r:embed="rId4">
            <a:alphaModFix/>
          </a:blip>
          <a:srcRect b="0" l="0" r="0" t="0"/>
          <a:stretch/>
        </p:blipFill>
        <p:spPr>
          <a:xfrm>
            <a:off x="817547" y="3447004"/>
            <a:ext cx="587901" cy="528000"/>
          </a:xfrm>
          <a:prstGeom prst="rect">
            <a:avLst/>
          </a:prstGeom>
          <a:noFill/>
          <a:ln>
            <a:noFill/>
          </a:ln>
        </p:spPr>
      </p:pic>
      <p:pic>
        <p:nvPicPr>
          <p:cNvPr id="557" name="Google Shape;557;p4"/>
          <p:cNvPicPr preferRelativeResize="0"/>
          <p:nvPr/>
        </p:nvPicPr>
        <p:blipFill rotWithShape="1">
          <a:blip r:embed="rId5">
            <a:alphaModFix/>
          </a:blip>
          <a:srcRect b="0" l="0" r="0" t="0"/>
          <a:stretch/>
        </p:blipFill>
        <p:spPr>
          <a:xfrm>
            <a:off x="817547" y="4256114"/>
            <a:ext cx="587901" cy="52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a8b5a20f80_1_0"/>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extLst>
                  <a:ext uri="http://customooxmlschemas.google.com/">
                    <go:slidesCustomData xmlns:go="http://customooxmlschemas.google.com/" textRoundtripDataId="2"/>
                  </a:ext>
                </a:extLst>
              </a:rPr>
              <a:t>Use cases</a:t>
            </a:r>
            <a:r>
              <a:rPr b="1" i="0" lang="nl-BE" sz="3200" u="none" cap="none" strike="noStrike">
                <a:solidFill>
                  <a:srgbClr val="000000"/>
                </a:solidFill>
                <a:latin typeface="Arial"/>
                <a:ea typeface="Arial"/>
                <a:cs typeface="Arial"/>
                <a:sym typeface="Arial"/>
              </a:rPr>
              <a:t> - Business werkgroep</a:t>
            </a:r>
            <a:endParaRPr b="1" i="0" sz="3200" u="none" cap="none" strike="noStrike">
              <a:solidFill>
                <a:srgbClr val="000000"/>
              </a:solidFill>
              <a:latin typeface="Arial"/>
              <a:ea typeface="Arial"/>
              <a:cs typeface="Arial"/>
              <a:sym typeface="Arial"/>
            </a:endParaRPr>
          </a:p>
        </p:txBody>
      </p:sp>
      <p:sp>
        <p:nvSpPr>
          <p:cNvPr id="563" name="Google Shape;563;g2a8b5a20f80_1_0"/>
          <p:cNvSpPr/>
          <p:nvPr/>
        </p:nvSpPr>
        <p:spPr>
          <a:xfrm>
            <a:off x="631500" y="1109600"/>
            <a:ext cx="2253600" cy="3613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Burger</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Bouwheer</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Architect</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Ruimtelijk planner</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Beleidsmedewerker</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Omgevingsambtenaar</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Vergunningverlener</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Handhaver</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Hulpverlener</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Adviserende instantie bij een bouwproject</a:t>
            </a:r>
            <a:endParaRPr sz="1200">
              <a:latin typeface="Proxima Nova"/>
              <a:ea typeface="Proxima Nova"/>
              <a:cs typeface="Proxima Nova"/>
              <a:sym typeface="Proxima Nova"/>
            </a:endParaRPr>
          </a:p>
          <a:p>
            <a:pPr indent="-219075" lvl="0" marL="314999" rtl="0" algn="l">
              <a:lnSpc>
                <a:spcPct val="115000"/>
              </a:lnSpc>
              <a:spcBef>
                <a:spcPts val="0"/>
              </a:spcBef>
              <a:spcAft>
                <a:spcPts val="0"/>
              </a:spcAft>
              <a:buSzPts val="1200"/>
              <a:buFont typeface="Proxima Nova"/>
              <a:buChar char="●"/>
            </a:pPr>
            <a:r>
              <a:rPr lang="nl-BE" sz="1200">
                <a:latin typeface="Proxima Nova"/>
                <a:ea typeface="Proxima Nova"/>
                <a:cs typeface="Proxima Nova"/>
                <a:sym typeface="Proxima Nova"/>
              </a:rPr>
              <a:t>…</a:t>
            </a:r>
            <a:endParaRPr sz="1200">
              <a:latin typeface="Proxima Nova"/>
              <a:ea typeface="Proxima Nova"/>
              <a:cs typeface="Proxima Nova"/>
              <a:sym typeface="Proxima Nova"/>
            </a:endParaRPr>
          </a:p>
        </p:txBody>
      </p:sp>
      <p:sp>
        <p:nvSpPr>
          <p:cNvPr id="564" name="Google Shape;564;g2a8b5a20f80_1_0"/>
          <p:cNvSpPr/>
          <p:nvPr/>
        </p:nvSpPr>
        <p:spPr>
          <a:xfrm>
            <a:off x="3098850" y="1109600"/>
            <a:ext cx="5645100" cy="3613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04800" lvl="0" marL="314999" rtl="0" algn="l">
              <a:lnSpc>
                <a:spcPct val="100000"/>
              </a:lnSpc>
              <a:spcBef>
                <a:spcPts val="0"/>
              </a:spcBef>
              <a:spcAft>
                <a:spcPts val="0"/>
              </a:spcAft>
              <a:buSzPts val="1200"/>
              <a:buFont typeface="Proxima Nova"/>
              <a:buChar char="●"/>
            </a:pPr>
            <a:r>
              <a:rPr lang="nl-BE" sz="1200">
                <a:latin typeface="Proxima Nova"/>
                <a:ea typeface="Proxima Nova"/>
                <a:cs typeface="Proxima Nova"/>
                <a:sym typeface="Proxima Nova"/>
              </a:rPr>
              <a:t>Inzicht krijgen in </a:t>
            </a:r>
            <a:endParaRPr sz="1200">
              <a:latin typeface="Proxima Nova"/>
              <a:ea typeface="Proxima Nova"/>
              <a:cs typeface="Proxima Nova"/>
              <a:sym typeface="Proxima Nova"/>
            </a:endParaRPr>
          </a:p>
          <a:p>
            <a:pPr indent="-304800" lvl="1" marL="914400" rtl="0" algn="l">
              <a:lnSpc>
                <a:spcPct val="100000"/>
              </a:lnSpc>
              <a:spcBef>
                <a:spcPts val="300"/>
              </a:spcBef>
              <a:spcAft>
                <a:spcPts val="0"/>
              </a:spcAft>
              <a:buSzPts val="1200"/>
              <a:buFont typeface="Proxima Nova"/>
              <a:buChar char="○"/>
            </a:pPr>
            <a:r>
              <a:rPr lang="nl-BE" sz="1200">
                <a:latin typeface="Proxima Nova"/>
                <a:ea typeface="Proxima Nova"/>
                <a:cs typeface="Proxima Nova"/>
                <a:sym typeface="Proxima Nova"/>
              </a:rPr>
              <a:t>De overschotten en tekorten van voorzieningen in een omgeving.</a:t>
            </a:r>
            <a:endParaRPr sz="1200">
              <a:latin typeface="Proxima Nova"/>
              <a:ea typeface="Proxima Nova"/>
              <a:cs typeface="Proxima Nova"/>
              <a:sym typeface="Proxima Nova"/>
            </a:endParaRPr>
          </a:p>
          <a:p>
            <a:pPr indent="-304800" lvl="1" marL="914400" rtl="0" algn="l">
              <a:lnSpc>
                <a:spcPct val="100000"/>
              </a:lnSpc>
              <a:spcBef>
                <a:spcPts val="300"/>
              </a:spcBef>
              <a:spcAft>
                <a:spcPts val="0"/>
              </a:spcAft>
              <a:buSzPts val="1200"/>
              <a:buFont typeface="Proxima Nova"/>
              <a:buChar char="○"/>
            </a:pPr>
            <a:r>
              <a:rPr lang="nl-BE" sz="1200">
                <a:latin typeface="Proxima Nova"/>
                <a:ea typeface="Proxima Nova"/>
                <a:cs typeface="Proxima Nova"/>
                <a:sym typeface="Proxima Nova"/>
              </a:rPr>
              <a:t>De ruimtelijke kenmerken van een buurt, op verschillende, samenvoegbare schaalniveaus.</a:t>
            </a:r>
            <a:endParaRPr sz="1200">
              <a:latin typeface="Proxima Nova"/>
              <a:ea typeface="Proxima Nova"/>
              <a:cs typeface="Proxima Nova"/>
              <a:sym typeface="Proxima Nova"/>
            </a:endParaRPr>
          </a:p>
          <a:p>
            <a:pPr indent="-304800" lvl="1" marL="914400" rtl="0" algn="l">
              <a:lnSpc>
                <a:spcPct val="100000"/>
              </a:lnSpc>
              <a:spcBef>
                <a:spcPts val="300"/>
              </a:spcBef>
              <a:spcAft>
                <a:spcPts val="0"/>
              </a:spcAft>
              <a:buSzPts val="1200"/>
              <a:buFont typeface="Proxima Nova"/>
              <a:buChar char="○"/>
            </a:pPr>
            <a:r>
              <a:rPr lang="nl-BE" sz="1200">
                <a:latin typeface="Proxima Nova"/>
                <a:ea typeface="Proxima Nova"/>
                <a:cs typeface="Proxima Nova"/>
                <a:sym typeface="Proxima Nova"/>
              </a:rPr>
              <a:t>Het efficiënt gebruik van ruimte in de stad (ruimtelijk rendement). </a:t>
            </a:r>
            <a:endParaRPr sz="1200">
              <a:latin typeface="Proxima Nova"/>
              <a:ea typeface="Proxima Nova"/>
              <a:cs typeface="Proxima Nova"/>
              <a:sym typeface="Proxima Nova"/>
            </a:endParaRPr>
          </a:p>
          <a:p>
            <a:pPr indent="-304800" lvl="0" marL="314999" rtl="0" algn="l">
              <a:lnSpc>
                <a:spcPct val="100000"/>
              </a:lnSpc>
              <a:spcBef>
                <a:spcPts val="300"/>
              </a:spcBef>
              <a:spcAft>
                <a:spcPts val="0"/>
              </a:spcAft>
              <a:buSzPts val="1200"/>
              <a:buFont typeface="Proxima Nova"/>
              <a:buChar char="●"/>
            </a:pPr>
            <a:r>
              <a:rPr lang="nl-BE" sz="1200">
                <a:latin typeface="Proxima Nova"/>
                <a:ea typeface="Proxima Nova"/>
                <a:cs typeface="Proxima Nova"/>
                <a:sym typeface="Proxima Nova"/>
              </a:rPr>
              <a:t>De impact simuleren van</a:t>
            </a:r>
            <a:endParaRPr sz="1200">
              <a:latin typeface="Proxima Nova"/>
              <a:ea typeface="Proxima Nova"/>
              <a:cs typeface="Proxima Nova"/>
              <a:sym typeface="Proxima Nova"/>
            </a:endParaRPr>
          </a:p>
          <a:p>
            <a:pPr indent="-304800" lvl="1" marL="914400" rtl="0" algn="l">
              <a:lnSpc>
                <a:spcPct val="100000"/>
              </a:lnSpc>
              <a:spcBef>
                <a:spcPts val="300"/>
              </a:spcBef>
              <a:spcAft>
                <a:spcPts val="0"/>
              </a:spcAft>
              <a:buSzPts val="1200"/>
              <a:buFont typeface="Proxima Nova"/>
              <a:buChar char="○"/>
            </a:pPr>
            <a:r>
              <a:rPr lang="nl-BE" sz="1200">
                <a:latin typeface="Proxima Nova"/>
                <a:ea typeface="Proxima Nova"/>
                <a:cs typeface="Proxima Nova"/>
                <a:sym typeface="Proxima Nova"/>
              </a:rPr>
              <a:t>Een of meerdere bouwprojecten op de ruimtelijke kenmerken van een buurt.</a:t>
            </a:r>
            <a:endParaRPr sz="1200">
              <a:latin typeface="Proxima Nova"/>
              <a:ea typeface="Proxima Nova"/>
              <a:cs typeface="Proxima Nova"/>
              <a:sym typeface="Proxima Nova"/>
            </a:endParaRPr>
          </a:p>
          <a:p>
            <a:pPr indent="-304800" lvl="1" marL="914400" rtl="0" algn="l">
              <a:lnSpc>
                <a:spcPct val="100000"/>
              </a:lnSpc>
              <a:spcBef>
                <a:spcPts val="300"/>
              </a:spcBef>
              <a:spcAft>
                <a:spcPts val="0"/>
              </a:spcAft>
              <a:buSzPts val="1200"/>
              <a:buFont typeface="Proxima Nova"/>
              <a:buChar char="○"/>
            </a:pPr>
            <a:r>
              <a:rPr lang="nl-BE" sz="1200">
                <a:latin typeface="Proxima Nova"/>
                <a:ea typeface="Proxima Nova"/>
                <a:cs typeface="Proxima Nova"/>
                <a:sym typeface="Proxima Nova"/>
              </a:rPr>
              <a:t>Nieuwe inwoners op bestaande voorzieningen in een buurt.</a:t>
            </a:r>
            <a:endParaRPr sz="1200">
              <a:latin typeface="Proxima Nova"/>
              <a:ea typeface="Proxima Nova"/>
              <a:cs typeface="Proxima Nova"/>
              <a:sym typeface="Proxima Nova"/>
            </a:endParaRPr>
          </a:p>
          <a:p>
            <a:pPr indent="-304800" lvl="0" marL="314999" rtl="0" algn="l">
              <a:lnSpc>
                <a:spcPct val="100000"/>
              </a:lnSpc>
              <a:spcBef>
                <a:spcPts val="300"/>
              </a:spcBef>
              <a:spcAft>
                <a:spcPts val="0"/>
              </a:spcAft>
              <a:buSzPts val="1200"/>
              <a:buFont typeface="Proxima Nova"/>
              <a:buChar char="●"/>
            </a:pPr>
            <a:r>
              <a:rPr lang="nl-BE" sz="1200">
                <a:latin typeface="Proxima Nova"/>
                <a:ea typeface="Proxima Nova"/>
                <a:cs typeface="Proxima Nova"/>
                <a:sym typeface="Proxima Nova"/>
              </a:rPr>
              <a:t>De impact van het gevoerde beleid evalueren door </a:t>
            </a:r>
            <a:endParaRPr sz="1200">
              <a:latin typeface="Proxima Nova"/>
              <a:ea typeface="Proxima Nova"/>
              <a:cs typeface="Proxima Nova"/>
              <a:sym typeface="Proxima Nova"/>
            </a:endParaRPr>
          </a:p>
          <a:p>
            <a:pPr indent="-304800" lvl="1" marL="914400" rtl="0" algn="l">
              <a:lnSpc>
                <a:spcPct val="100000"/>
              </a:lnSpc>
              <a:spcBef>
                <a:spcPts val="300"/>
              </a:spcBef>
              <a:spcAft>
                <a:spcPts val="0"/>
              </a:spcAft>
              <a:buSzPts val="1200"/>
              <a:buFont typeface="Proxima Nova"/>
              <a:buChar char="○"/>
            </a:pPr>
            <a:r>
              <a:rPr lang="nl-BE" sz="1200">
                <a:latin typeface="Proxima Nova"/>
                <a:ea typeface="Proxima Nova"/>
                <a:cs typeface="Proxima Nova"/>
                <a:sym typeface="Proxima Nova"/>
              </a:rPr>
              <a:t>Profieltaarten van wijken te vergelijken doorheen de tijd.</a:t>
            </a:r>
            <a:endParaRPr sz="1200">
              <a:latin typeface="Proxima Nova"/>
              <a:ea typeface="Proxima Nova"/>
              <a:cs typeface="Proxima Nova"/>
              <a:sym typeface="Proxima Nova"/>
            </a:endParaRPr>
          </a:p>
          <a:p>
            <a:pPr indent="-304800" lvl="1" marL="914400" rtl="0" algn="l">
              <a:lnSpc>
                <a:spcPct val="100000"/>
              </a:lnSpc>
              <a:spcBef>
                <a:spcPts val="300"/>
              </a:spcBef>
              <a:spcAft>
                <a:spcPts val="0"/>
              </a:spcAft>
              <a:buSzPts val="1200"/>
              <a:buFont typeface="Proxima Nova"/>
              <a:buChar char="○"/>
            </a:pPr>
            <a:r>
              <a:rPr lang="nl-BE" sz="1200">
                <a:latin typeface="Proxima Nova"/>
                <a:ea typeface="Proxima Nova"/>
                <a:cs typeface="Proxima Nova"/>
                <a:sym typeface="Proxima Nova"/>
              </a:rPr>
              <a:t>Analyse van objectieve en subjectieve ruimtelijke indicatoren.</a:t>
            </a:r>
            <a:endParaRPr sz="1200">
              <a:latin typeface="Proxima Nova"/>
              <a:ea typeface="Proxima Nova"/>
              <a:cs typeface="Proxima Nova"/>
              <a:sym typeface="Proxima Nova"/>
            </a:endParaRPr>
          </a:p>
          <a:p>
            <a:pPr indent="-304800" lvl="0" marL="314999" rtl="0" algn="l">
              <a:spcBef>
                <a:spcPts val="300"/>
              </a:spcBef>
              <a:spcAft>
                <a:spcPts val="300"/>
              </a:spcAft>
              <a:buSzPts val="1200"/>
              <a:buFont typeface="Proxima Nova"/>
              <a:buChar char="●"/>
            </a:pPr>
            <a:r>
              <a:rPr lang="nl-BE" sz="1200">
                <a:latin typeface="Proxima Nova"/>
                <a:ea typeface="Proxima Nova"/>
                <a:cs typeface="Proxima Nova"/>
                <a:sym typeface="Proxima Nova"/>
              </a:rPr>
              <a:t>Enkele ruimtelijke indicatoren van de stad vergelijken met andere steden.</a:t>
            </a:r>
            <a:endParaRPr sz="1200">
              <a:latin typeface="Proxima Nova"/>
              <a:ea typeface="Proxima Nova"/>
              <a:cs typeface="Proxima Nova"/>
              <a:sym typeface="Proxima Nova"/>
            </a:endParaRPr>
          </a:p>
        </p:txBody>
      </p:sp>
      <p:sp>
        <p:nvSpPr>
          <p:cNvPr id="565" name="Google Shape;565;g2a8b5a20f80_1_0"/>
          <p:cNvSpPr/>
          <p:nvPr/>
        </p:nvSpPr>
        <p:spPr>
          <a:xfrm>
            <a:off x="628650" y="1109600"/>
            <a:ext cx="2259300" cy="36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BE">
                <a:latin typeface="Proxima Nova"/>
                <a:ea typeface="Proxima Nova"/>
                <a:cs typeface="Proxima Nova"/>
                <a:sym typeface="Proxima Nova"/>
              </a:rPr>
              <a:t>Als …</a:t>
            </a:r>
            <a:endParaRPr>
              <a:latin typeface="Proxima Nova"/>
              <a:ea typeface="Proxima Nova"/>
              <a:cs typeface="Proxima Nova"/>
              <a:sym typeface="Proxima Nova"/>
            </a:endParaRPr>
          </a:p>
        </p:txBody>
      </p:sp>
      <p:sp>
        <p:nvSpPr>
          <p:cNvPr id="566" name="Google Shape;566;g2a8b5a20f80_1_0"/>
          <p:cNvSpPr/>
          <p:nvPr/>
        </p:nvSpPr>
        <p:spPr>
          <a:xfrm>
            <a:off x="3098850" y="1109600"/>
            <a:ext cx="5645100" cy="36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nl-BE">
                <a:latin typeface="Proxima Nova"/>
                <a:ea typeface="Proxima Nova"/>
                <a:cs typeface="Proxima Nova"/>
                <a:sym typeface="Proxima Nova"/>
              </a:rPr>
              <a:t>wil ik …</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cxnSp>
        <p:nvCxnSpPr>
          <p:cNvPr id="571" name="Google Shape;571;g2a80037a656_0_0"/>
          <p:cNvCxnSpPr>
            <a:stCxn id="572" idx="2"/>
          </p:cNvCxnSpPr>
          <p:nvPr/>
        </p:nvCxnSpPr>
        <p:spPr>
          <a:xfrm flipH="1">
            <a:off x="5454247" y="2201407"/>
            <a:ext cx="8100" cy="482700"/>
          </a:xfrm>
          <a:prstGeom prst="straightConnector1">
            <a:avLst/>
          </a:prstGeom>
          <a:noFill/>
          <a:ln cap="sq" cmpd="sng" w="12700">
            <a:solidFill>
              <a:srgbClr val="454034"/>
            </a:solidFill>
            <a:prstDash val="solid"/>
            <a:round/>
            <a:headEnd len="med" w="med" type="diamond"/>
            <a:tailEnd len="sm" w="sm" type="none"/>
          </a:ln>
        </p:spPr>
      </p:cxnSp>
      <p:sp>
        <p:nvSpPr>
          <p:cNvPr id="573" name="Google Shape;573;g2a80037a656_0_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OSLO tijdslijn</a:t>
            </a:r>
            <a:endParaRPr b="0" i="0" sz="3000" u="none" cap="none" strike="noStrike">
              <a:solidFill>
                <a:srgbClr val="000000"/>
              </a:solidFill>
              <a:latin typeface="Arial"/>
              <a:ea typeface="Arial"/>
              <a:cs typeface="Arial"/>
              <a:sym typeface="Arial"/>
            </a:endParaRPr>
          </a:p>
        </p:txBody>
      </p:sp>
      <p:cxnSp>
        <p:nvCxnSpPr>
          <p:cNvPr id="574" name="Google Shape;574;g2a80037a656_0_0"/>
          <p:cNvCxnSpPr/>
          <p:nvPr/>
        </p:nvCxnSpPr>
        <p:spPr>
          <a:xfrm flipH="1">
            <a:off x="3448858" y="2187036"/>
            <a:ext cx="9900" cy="659700"/>
          </a:xfrm>
          <a:prstGeom prst="straightConnector1">
            <a:avLst/>
          </a:prstGeom>
          <a:noFill/>
          <a:ln cap="sq" cmpd="sng" w="12700">
            <a:solidFill>
              <a:srgbClr val="454034"/>
            </a:solidFill>
            <a:prstDash val="solid"/>
            <a:round/>
            <a:headEnd len="med" w="med" type="diamond"/>
            <a:tailEnd len="sm" w="sm" type="none"/>
          </a:ln>
        </p:spPr>
      </p:cxnSp>
      <p:cxnSp>
        <p:nvCxnSpPr>
          <p:cNvPr id="575" name="Google Shape;575;g2a80037a656_0_0"/>
          <p:cNvCxnSpPr/>
          <p:nvPr/>
        </p:nvCxnSpPr>
        <p:spPr>
          <a:xfrm>
            <a:off x="2232276" y="3030208"/>
            <a:ext cx="0" cy="300000"/>
          </a:xfrm>
          <a:prstGeom prst="straightConnector1">
            <a:avLst/>
          </a:prstGeom>
          <a:noFill/>
          <a:ln cap="sq" cmpd="sng" w="12700">
            <a:solidFill>
              <a:srgbClr val="454034"/>
            </a:solidFill>
            <a:prstDash val="solid"/>
            <a:round/>
            <a:headEnd len="sm" w="sm" type="none"/>
            <a:tailEnd len="med" w="med" type="diamond"/>
          </a:ln>
        </p:spPr>
      </p:cxnSp>
      <p:cxnSp>
        <p:nvCxnSpPr>
          <p:cNvPr id="576" name="Google Shape;576;g2a80037a656_0_0"/>
          <p:cNvCxnSpPr>
            <a:endCxn id="577" idx="0"/>
          </p:cNvCxnSpPr>
          <p:nvPr/>
        </p:nvCxnSpPr>
        <p:spPr>
          <a:xfrm flipH="1">
            <a:off x="5711317" y="3003856"/>
            <a:ext cx="4500" cy="345000"/>
          </a:xfrm>
          <a:prstGeom prst="straightConnector1">
            <a:avLst/>
          </a:prstGeom>
          <a:noFill/>
          <a:ln cap="sq" cmpd="sng" w="12700">
            <a:solidFill>
              <a:srgbClr val="454034"/>
            </a:solidFill>
            <a:prstDash val="solid"/>
            <a:round/>
            <a:headEnd len="sm" w="sm" type="none"/>
            <a:tailEnd len="med" w="med" type="diamond"/>
          </a:ln>
        </p:spPr>
      </p:cxnSp>
      <p:sp>
        <p:nvSpPr>
          <p:cNvPr id="578" name="Google Shape;578;g2a80037a656_0_0"/>
          <p:cNvSpPr/>
          <p:nvPr/>
        </p:nvSpPr>
        <p:spPr>
          <a:xfrm rot="5400000">
            <a:off x="8111848" y="2706562"/>
            <a:ext cx="542100" cy="165900"/>
          </a:xfrm>
          <a:prstGeom prst="triangl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579" name="Google Shape;579;g2a80037a656_0_0"/>
          <p:cNvCxnSpPr>
            <a:stCxn id="580" idx="2"/>
          </p:cNvCxnSpPr>
          <p:nvPr/>
        </p:nvCxnSpPr>
        <p:spPr>
          <a:xfrm>
            <a:off x="1296327" y="2259170"/>
            <a:ext cx="600" cy="397500"/>
          </a:xfrm>
          <a:prstGeom prst="straightConnector1">
            <a:avLst/>
          </a:prstGeom>
          <a:noFill/>
          <a:ln cap="sq" cmpd="sng" w="12700">
            <a:solidFill>
              <a:srgbClr val="454034"/>
            </a:solidFill>
            <a:prstDash val="solid"/>
            <a:round/>
            <a:headEnd len="med" w="med" type="diamond"/>
            <a:tailEnd len="sm" w="sm" type="none"/>
          </a:ln>
        </p:spPr>
      </p:cxnSp>
      <p:cxnSp>
        <p:nvCxnSpPr>
          <p:cNvPr id="581" name="Google Shape;581;g2a80037a656_0_0"/>
          <p:cNvCxnSpPr>
            <a:stCxn id="582" idx="2"/>
          </p:cNvCxnSpPr>
          <p:nvPr/>
        </p:nvCxnSpPr>
        <p:spPr>
          <a:xfrm>
            <a:off x="8224269" y="2259170"/>
            <a:ext cx="0" cy="419400"/>
          </a:xfrm>
          <a:prstGeom prst="straightConnector1">
            <a:avLst/>
          </a:prstGeom>
          <a:noFill/>
          <a:ln cap="sq" cmpd="sng" w="12700">
            <a:solidFill>
              <a:srgbClr val="454034"/>
            </a:solidFill>
            <a:prstDash val="solid"/>
            <a:round/>
            <a:headEnd len="med" w="med" type="diamond"/>
            <a:tailEnd len="sm" w="sm" type="none"/>
          </a:ln>
        </p:spPr>
      </p:cxnSp>
      <p:sp>
        <p:nvSpPr>
          <p:cNvPr id="583" name="Google Shape;583;g2a80037a656_0_0"/>
          <p:cNvSpPr txBox="1"/>
          <p:nvPr/>
        </p:nvSpPr>
        <p:spPr>
          <a:xfrm>
            <a:off x="530925" y="2755050"/>
            <a:ext cx="979800" cy="270000"/>
          </a:xfrm>
          <a:prstGeom prst="rect">
            <a:avLst/>
          </a:prstGeom>
          <a:solidFill>
            <a:srgbClr val="F0D70F"/>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september</a:t>
            </a:r>
            <a:endParaRPr b="1" i="0" sz="1000" u="none" cap="none" strike="noStrike">
              <a:solidFill>
                <a:schemeClr val="dk1"/>
              </a:solidFill>
              <a:latin typeface="Arial"/>
              <a:ea typeface="Arial"/>
              <a:cs typeface="Arial"/>
              <a:sym typeface="Arial"/>
            </a:endParaRPr>
          </a:p>
        </p:txBody>
      </p:sp>
      <p:sp>
        <p:nvSpPr>
          <p:cNvPr id="584" name="Google Shape;584;g2a80037a656_0_0"/>
          <p:cNvSpPr txBox="1"/>
          <p:nvPr/>
        </p:nvSpPr>
        <p:spPr>
          <a:xfrm>
            <a:off x="1510573" y="2759991"/>
            <a:ext cx="979800" cy="270000"/>
          </a:xfrm>
          <a:prstGeom prst="rect">
            <a:avLst/>
          </a:prstGeom>
          <a:solidFill>
            <a:srgbClr val="6B6B6B"/>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oktober</a:t>
            </a:r>
            <a:endParaRPr b="1" i="0" sz="1000" u="none" cap="none" strike="noStrike">
              <a:solidFill>
                <a:schemeClr val="lt1"/>
              </a:solidFill>
              <a:latin typeface="Arial"/>
              <a:ea typeface="Arial"/>
              <a:cs typeface="Arial"/>
              <a:sym typeface="Arial"/>
            </a:endParaRPr>
          </a:p>
        </p:txBody>
      </p:sp>
      <p:sp>
        <p:nvSpPr>
          <p:cNvPr id="585" name="Google Shape;585;g2a80037a656_0_0"/>
          <p:cNvSpPr txBox="1"/>
          <p:nvPr/>
        </p:nvSpPr>
        <p:spPr>
          <a:xfrm>
            <a:off x="2490192" y="2752663"/>
            <a:ext cx="979800" cy="270000"/>
          </a:xfrm>
          <a:prstGeom prst="rect">
            <a:avLst/>
          </a:prstGeom>
          <a:solidFill>
            <a:srgbClr val="F0D70F"/>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november</a:t>
            </a:r>
            <a:endParaRPr b="0" i="0" sz="1400" u="none" cap="none" strike="noStrike">
              <a:solidFill>
                <a:srgbClr val="000000"/>
              </a:solidFill>
              <a:latin typeface="Arial"/>
              <a:ea typeface="Arial"/>
              <a:cs typeface="Arial"/>
              <a:sym typeface="Arial"/>
            </a:endParaRPr>
          </a:p>
        </p:txBody>
      </p:sp>
      <p:sp>
        <p:nvSpPr>
          <p:cNvPr id="586" name="Google Shape;586;g2a80037a656_0_0"/>
          <p:cNvSpPr txBox="1"/>
          <p:nvPr/>
        </p:nvSpPr>
        <p:spPr>
          <a:xfrm>
            <a:off x="3469825" y="2757958"/>
            <a:ext cx="979800" cy="270000"/>
          </a:xfrm>
          <a:prstGeom prst="rect">
            <a:avLst/>
          </a:prstGeom>
          <a:solidFill>
            <a:srgbClr val="6B6B6B"/>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december</a:t>
            </a:r>
            <a:endParaRPr b="1" i="0" sz="1000" u="none" cap="none" strike="noStrike">
              <a:solidFill>
                <a:schemeClr val="lt1"/>
              </a:solidFill>
              <a:latin typeface="Arial"/>
              <a:ea typeface="Arial"/>
              <a:cs typeface="Arial"/>
              <a:sym typeface="Arial"/>
            </a:endParaRPr>
          </a:p>
        </p:txBody>
      </p:sp>
      <p:sp>
        <p:nvSpPr>
          <p:cNvPr id="587" name="Google Shape;587;g2a80037a656_0_0"/>
          <p:cNvSpPr txBox="1"/>
          <p:nvPr/>
        </p:nvSpPr>
        <p:spPr>
          <a:xfrm>
            <a:off x="4417567" y="2757958"/>
            <a:ext cx="979800" cy="270000"/>
          </a:xfrm>
          <a:prstGeom prst="rect">
            <a:avLst/>
          </a:prstGeom>
          <a:solidFill>
            <a:srgbClr val="F0D70F"/>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januari</a:t>
            </a:r>
            <a:endParaRPr b="1" i="0" sz="1000" u="none" cap="none" strike="noStrike">
              <a:solidFill>
                <a:schemeClr val="dk1"/>
              </a:solidFill>
              <a:latin typeface="Arial"/>
              <a:ea typeface="Arial"/>
              <a:cs typeface="Arial"/>
              <a:sym typeface="Arial"/>
            </a:endParaRPr>
          </a:p>
        </p:txBody>
      </p:sp>
      <p:sp>
        <p:nvSpPr>
          <p:cNvPr id="588" name="Google Shape;588;g2a80037a656_0_0"/>
          <p:cNvSpPr txBox="1"/>
          <p:nvPr/>
        </p:nvSpPr>
        <p:spPr>
          <a:xfrm>
            <a:off x="5397199" y="2767318"/>
            <a:ext cx="979800" cy="270000"/>
          </a:xfrm>
          <a:prstGeom prst="rect">
            <a:avLst/>
          </a:prstGeom>
          <a:solidFill>
            <a:srgbClr val="6B6B6B"/>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februari</a:t>
            </a:r>
            <a:endParaRPr b="1" i="0" sz="1000" u="none" cap="none" strike="noStrike">
              <a:solidFill>
                <a:schemeClr val="lt1"/>
              </a:solidFill>
              <a:latin typeface="Arial"/>
              <a:ea typeface="Arial"/>
              <a:cs typeface="Arial"/>
              <a:sym typeface="Arial"/>
            </a:endParaRPr>
          </a:p>
        </p:txBody>
      </p:sp>
      <p:sp>
        <p:nvSpPr>
          <p:cNvPr id="580" name="Google Shape;580;g2a80037a656_0_0"/>
          <p:cNvSpPr txBox="1"/>
          <p:nvPr/>
        </p:nvSpPr>
        <p:spPr>
          <a:xfrm>
            <a:off x="703077" y="1801970"/>
            <a:ext cx="11865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589" name="Google Shape;589;g2a80037a656_0_0"/>
          <p:cNvSpPr txBox="1"/>
          <p:nvPr/>
        </p:nvSpPr>
        <p:spPr>
          <a:xfrm>
            <a:off x="1621765" y="3348856"/>
            <a:ext cx="11865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590" name="Google Shape;590;g2a80037a656_0_0"/>
          <p:cNvSpPr txBox="1"/>
          <p:nvPr/>
        </p:nvSpPr>
        <p:spPr>
          <a:xfrm>
            <a:off x="2860685" y="1759693"/>
            <a:ext cx="1186500" cy="41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591" name="Google Shape;591;g2a80037a656_0_0"/>
          <p:cNvSpPr txBox="1"/>
          <p:nvPr/>
        </p:nvSpPr>
        <p:spPr>
          <a:xfrm>
            <a:off x="3666553" y="3332390"/>
            <a:ext cx="11865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577" name="Google Shape;577;g2a80037a656_0_0"/>
          <p:cNvSpPr txBox="1"/>
          <p:nvPr/>
        </p:nvSpPr>
        <p:spPr>
          <a:xfrm>
            <a:off x="5118067" y="3348856"/>
            <a:ext cx="11865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582" name="Google Shape;582;g2a80037a656_0_0"/>
          <p:cNvSpPr txBox="1"/>
          <p:nvPr/>
        </p:nvSpPr>
        <p:spPr>
          <a:xfrm>
            <a:off x="7631019" y="1801970"/>
            <a:ext cx="11865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592" name="Google Shape;592;g2a80037a656_0_0"/>
          <p:cNvSpPr/>
          <p:nvPr/>
        </p:nvSpPr>
        <p:spPr>
          <a:xfrm rot="-5400000">
            <a:off x="6839503" y="1943094"/>
            <a:ext cx="262200" cy="25188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3" name="Google Shape;593;g2a80037a656_0_0"/>
          <p:cNvSpPr txBox="1"/>
          <p:nvPr/>
        </p:nvSpPr>
        <p:spPr>
          <a:xfrm>
            <a:off x="6171871" y="3348856"/>
            <a:ext cx="17586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nl-BE"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594" name="Google Shape;594;g2a80037a656_0_0"/>
          <p:cNvSpPr txBox="1"/>
          <p:nvPr/>
        </p:nvSpPr>
        <p:spPr>
          <a:xfrm>
            <a:off x="6344943" y="2767332"/>
            <a:ext cx="979800" cy="270000"/>
          </a:xfrm>
          <a:prstGeom prst="rect">
            <a:avLst/>
          </a:prstGeom>
          <a:solidFill>
            <a:srgbClr val="F0D70F"/>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maart</a:t>
            </a:r>
            <a:endParaRPr b="0" i="0" sz="1400" u="none" cap="none" strike="noStrike">
              <a:solidFill>
                <a:srgbClr val="000000"/>
              </a:solidFill>
              <a:latin typeface="Arial"/>
              <a:ea typeface="Arial"/>
              <a:cs typeface="Arial"/>
              <a:sym typeface="Arial"/>
            </a:endParaRPr>
          </a:p>
        </p:txBody>
      </p:sp>
      <p:sp>
        <p:nvSpPr>
          <p:cNvPr id="595" name="Google Shape;595;g2a80037a656_0_0"/>
          <p:cNvSpPr/>
          <p:nvPr/>
        </p:nvSpPr>
        <p:spPr>
          <a:xfrm>
            <a:off x="4105593" y="1692450"/>
            <a:ext cx="308400" cy="7488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6" name="Google Shape;596;g2a80037a656_0_0"/>
          <p:cNvSpPr txBox="1"/>
          <p:nvPr/>
        </p:nvSpPr>
        <p:spPr>
          <a:xfrm>
            <a:off x="3674457" y="1337425"/>
            <a:ext cx="1186500" cy="2778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250" u="none" cap="none" strike="noStrike">
                <a:solidFill>
                  <a:schemeClr val="dk1"/>
                </a:solidFill>
              </a:rPr>
              <a:t>Vandaag</a:t>
            </a:r>
            <a:endParaRPr b="1" i="0" sz="700" u="none" cap="none" strike="noStrike">
              <a:solidFill>
                <a:schemeClr val="dk1"/>
              </a:solidFill>
            </a:endParaRPr>
          </a:p>
        </p:txBody>
      </p:sp>
      <p:sp>
        <p:nvSpPr>
          <p:cNvPr id="597" name="Google Shape;597;g2a80037a656_0_0"/>
          <p:cNvSpPr/>
          <p:nvPr/>
        </p:nvSpPr>
        <p:spPr>
          <a:xfrm>
            <a:off x="530925" y="2518463"/>
            <a:ext cx="4021200" cy="259800"/>
          </a:xfrm>
          <a:prstGeom prst="rect">
            <a:avLst/>
          </a:prstGeom>
          <a:solidFill>
            <a:srgbClr val="88848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nl-BE" sz="1500" u="none" cap="none" strike="noStrike">
                <a:solidFill>
                  <a:schemeClr val="lt1"/>
                </a:solidFill>
                <a:latin typeface="Arial"/>
                <a:ea typeface="Arial"/>
                <a:cs typeface="Arial"/>
                <a:sym typeface="Arial"/>
              </a:rPr>
              <a:t>2023</a:t>
            </a:r>
            <a:endParaRPr b="0" i="0" sz="1500" u="none" cap="none" strike="noStrike">
              <a:solidFill>
                <a:srgbClr val="000000"/>
              </a:solidFill>
              <a:latin typeface="Arial"/>
              <a:ea typeface="Arial"/>
              <a:cs typeface="Arial"/>
              <a:sym typeface="Arial"/>
            </a:endParaRPr>
          </a:p>
        </p:txBody>
      </p:sp>
      <p:sp>
        <p:nvSpPr>
          <p:cNvPr id="598" name="Google Shape;598;g2a80037a656_0_0"/>
          <p:cNvSpPr txBox="1"/>
          <p:nvPr/>
        </p:nvSpPr>
        <p:spPr>
          <a:xfrm>
            <a:off x="7313402" y="2774014"/>
            <a:ext cx="979800" cy="270000"/>
          </a:xfrm>
          <a:prstGeom prst="rect">
            <a:avLst/>
          </a:prstGeom>
          <a:solidFill>
            <a:srgbClr val="6B6B6B"/>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april</a:t>
            </a:r>
            <a:endParaRPr b="1" i="0" sz="1000" u="none" cap="none" strike="noStrike">
              <a:solidFill>
                <a:schemeClr val="lt1"/>
              </a:solidFill>
              <a:latin typeface="Arial"/>
              <a:ea typeface="Arial"/>
              <a:cs typeface="Arial"/>
              <a:sym typeface="Arial"/>
            </a:endParaRPr>
          </a:p>
        </p:txBody>
      </p:sp>
      <p:cxnSp>
        <p:nvCxnSpPr>
          <p:cNvPr id="599" name="Google Shape;599;g2a80037a656_0_0"/>
          <p:cNvCxnSpPr/>
          <p:nvPr/>
        </p:nvCxnSpPr>
        <p:spPr>
          <a:xfrm>
            <a:off x="4267707" y="3030208"/>
            <a:ext cx="0" cy="300000"/>
          </a:xfrm>
          <a:prstGeom prst="straightConnector1">
            <a:avLst/>
          </a:prstGeom>
          <a:noFill/>
          <a:ln cap="sq" cmpd="sng" w="12700">
            <a:solidFill>
              <a:srgbClr val="454034"/>
            </a:solidFill>
            <a:prstDash val="solid"/>
            <a:round/>
            <a:headEnd len="sm" w="sm" type="none"/>
            <a:tailEnd len="med" w="med" type="diamond"/>
          </a:ln>
        </p:spPr>
      </p:cxnSp>
      <p:sp>
        <p:nvSpPr>
          <p:cNvPr id="600" name="Google Shape;600;g2a80037a656_0_0"/>
          <p:cNvSpPr/>
          <p:nvPr/>
        </p:nvSpPr>
        <p:spPr>
          <a:xfrm>
            <a:off x="4417571" y="2518463"/>
            <a:ext cx="3875700" cy="259800"/>
          </a:xfrm>
          <a:prstGeom prst="rect">
            <a:avLst/>
          </a:prstGeom>
          <a:solidFill>
            <a:srgbClr val="88848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nl-BE" sz="1500" u="none" cap="none" strike="noStrike">
                <a:solidFill>
                  <a:schemeClr val="lt1"/>
                </a:solidFill>
                <a:latin typeface="Arial"/>
                <a:ea typeface="Arial"/>
                <a:cs typeface="Arial"/>
                <a:sym typeface="Arial"/>
              </a:rPr>
              <a:t>2024</a:t>
            </a:r>
            <a:endParaRPr b="0" i="0" sz="1500" u="none" cap="none" strike="noStrike">
              <a:solidFill>
                <a:srgbClr val="000000"/>
              </a:solidFill>
              <a:latin typeface="Arial"/>
              <a:ea typeface="Arial"/>
              <a:cs typeface="Arial"/>
              <a:sym typeface="Arial"/>
            </a:endParaRPr>
          </a:p>
        </p:txBody>
      </p:sp>
      <p:sp>
        <p:nvSpPr>
          <p:cNvPr id="572" name="Google Shape;572;g2a80037a656_0_0"/>
          <p:cNvSpPr txBox="1"/>
          <p:nvPr/>
        </p:nvSpPr>
        <p:spPr>
          <a:xfrm>
            <a:off x="4869097" y="1784407"/>
            <a:ext cx="1186500" cy="41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Tijdlijn City of Things trajecten</a:t>
            </a:r>
            <a:endParaRPr b="1" i="0" sz="3000" u="none" cap="none" strike="noStrike">
              <a:solidFill>
                <a:srgbClr val="000000"/>
              </a:solidFill>
              <a:latin typeface="Arial"/>
              <a:ea typeface="Arial"/>
              <a:cs typeface="Arial"/>
              <a:sym typeface="Arial"/>
            </a:endParaRPr>
          </a:p>
        </p:txBody>
      </p:sp>
      <p:sp>
        <p:nvSpPr>
          <p:cNvPr id="606" name="Google Shape;606;p2"/>
          <p:cNvSpPr/>
          <p:nvPr/>
        </p:nvSpPr>
        <p:spPr>
          <a:xfrm>
            <a:off x="4240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6</a:t>
            </a:r>
            <a:endParaRPr b="0" i="0" sz="1400" u="none" cap="none" strike="noStrike">
              <a:solidFill>
                <a:srgbClr val="000000"/>
              </a:solidFill>
              <a:latin typeface="Proxima Nova"/>
              <a:ea typeface="Proxima Nova"/>
              <a:cs typeface="Proxima Nova"/>
              <a:sym typeface="Proxima Nova"/>
            </a:endParaRPr>
          </a:p>
        </p:txBody>
      </p:sp>
      <p:sp>
        <p:nvSpPr>
          <p:cNvPr id="607" name="Google Shape;607;p2"/>
          <p:cNvSpPr/>
          <p:nvPr/>
        </p:nvSpPr>
        <p:spPr>
          <a:xfrm>
            <a:off x="7642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7</a:t>
            </a:r>
            <a:endParaRPr b="0" i="0" sz="1400" u="none" cap="none" strike="noStrike">
              <a:solidFill>
                <a:srgbClr val="000000"/>
              </a:solidFill>
              <a:latin typeface="Proxima Nova"/>
              <a:ea typeface="Proxima Nova"/>
              <a:cs typeface="Proxima Nova"/>
              <a:sym typeface="Proxima Nova"/>
            </a:endParaRPr>
          </a:p>
        </p:txBody>
      </p:sp>
      <p:sp>
        <p:nvSpPr>
          <p:cNvPr id="608" name="Google Shape;608;p2"/>
          <p:cNvSpPr/>
          <p:nvPr/>
        </p:nvSpPr>
        <p:spPr>
          <a:xfrm>
            <a:off x="11044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8</a:t>
            </a:r>
            <a:endParaRPr b="0" i="0" sz="1400" u="none" cap="none" strike="noStrike">
              <a:solidFill>
                <a:srgbClr val="000000"/>
              </a:solidFill>
              <a:latin typeface="Proxima Nova"/>
              <a:ea typeface="Proxima Nova"/>
              <a:cs typeface="Proxima Nova"/>
              <a:sym typeface="Proxima Nova"/>
            </a:endParaRPr>
          </a:p>
        </p:txBody>
      </p:sp>
      <p:sp>
        <p:nvSpPr>
          <p:cNvPr id="609" name="Google Shape;609;p2"/>
          <p:cNvSpPr/>
          <p:nvPr/>
        </p:nvSpPr>
        <p:spPr>
          <a:xfrm>
            <a:off x="14446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9</a:t>
            </a:r>
            <a:endParaRPr b="0" i="0" sz="1400" u="none" cap="none" strike="noStrike">
              <a:solidFill>
                <a:srgbClr val="000000"/>
              </a:solidFill>
              <a:latin typeface="Proxima Nova"/>
              <a:ea typeface="Proxima Nova"/>
              <a:cs typeface="Proxima Nova"/>
              <a:sym typeface="Proxima Nova"/>
            </a:endParaRPr>
          </a:p>
        </p:txBody>
      </p:sp>
      <p:sp>
        <p:nvSpPr>
          <p:cNvPr id="610" name="Google Shape;610;p2"/>
          <p:cNvSpPr/>
          <p:nvPr/>
        </p:nvSpPr>
        <p:spPr>
          <a:xfrm>
            <a:off x="17848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nl-BE" sz="1300" u="none" cap="none" strike="noStrike">
                <a:solidFill>
                  <a:srgbClr val="000000"/>
                </a:solidFill>
                <a:latin typeface="Proxima Nova"/>
                <a:ea typeface="Proxima Nova"/>
                <a:cs typeface="Proxima Nova"/>
                <a:sym typeface="Proxima Nova"/>
              </a:rPr>
              <a:t>10</a:t>
            </a:r>
            <a:endParaRPr b="0" i="0" sz="1300" u="none" cap="none" strike="noStrike">
              <a:solidFill>
                <a:srgbClr val="000000"/>
              </a:solidFill>
              <a:latin typeface="Proxima Nova"/>
              <a:ea typeface="Proxima Nova"/>
              <a:cs typeface="Proxima Nova"/>
              <a:sym typeface="Proxima Nova"/>
            </a:endParaRPr>
          </a:p>
        </p:txBody>
      </p:sp>
      <p:sp>
        <p:nvSpPr>
          <p:cNvPr id="611" name="Google Shape;611;p2"/>
          <p:cNvSpPr/>
          <p:nvPr/>
        </p:nvSpPr>
        <p:spPr>
          <a:xfrm>
            <a:off x="21250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11</a:t>
            </a:r>
            <a:endParaRPr b="0" i="0" sz="1400" u="none" cap="none" strike="noStrike">
              <a:solidFill>
                <a:srgbClr val="000000"/>
              </a:solidFill>
              <a:latin typeface="Proxima Nova"/>
              <a:ea typeface="Proxima Nova"/>
              <a:cs typeface="Proxima Nova"/>
              <a:sym typeface="Proxima Nova"/>
            </a:endParaRPr>
          </a:p>
        </p:txBody>
      </p:sp>
      <p:sp>
        <p:nvSpPr>
          <p:cNvPr id="612" name="Google Shape;612;p2"/>
          <p:cNvSpPr/>
          <p:nvPr/>
        </p:nvSpPr>
        <p:spPr>
          <a:xfrm>
            <a:off x="24652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nl-BE" sz="1300" u="none" cap="none" strike="noStrike">
                <a:solidFill>
                  <a:srgbClr val="000000"/>
                </a:solidFill>
                <a:latin typeface="Proxima Nova"/>
                <a:ea typeface="Proxima Nova"/>
                <a:cs typeface="Proxima Nova"/>
                <a:sym typeface="Proxima Nova"/>
              </a:rPr>
              <a:t>12</a:t>
            </a:r>
            <a:endParaRPr b="0" i="0" sz="1300" u="none" cap="none" strike="noStrike">
              <a:solidFill>
                <a:srgbClr val="000000"/>
              </a:solidFill>
              <a:latin typeface="Proxima Nova"/>
              <a:ea typeface="Proxima Nova"/>
              <a:cs typeface="Proxima Nova"/>
              <a:sym typeface="Proxima Nova"/>
            </a:endParaRPr>
          </a:p>
        </p:txBody>
      </p:sp>
      <p:sp>
        <p:nvSpPr>
          <p:cNvPr id="613" name="Google Shape;613;p2"/>
          <p:cNvSpPr/>
          <p:nvPr/>
        </p:nvSpPr>
        <p:spPr>
          <a:xfrm>
            <a:off x="28054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1</a:t>
            </a:r>
            <a:endParaRPr b="0" i="0" sz="1400" u="none" cap="none" strike="noStrike">
              <a:solidFill>
                <a:srgbClr val="000000"/>
              </a:solidFill>
              <a:latin typeface="Proxima Nova"/>
              <a:ea typeface="Proxima Nova"/>
              <a:cs typeface="Proxima Nova"/>
              <a:sym typeface="Proxima Nova"/>
            </a:endParaRPr>
          </a:p>
        </p:txBody>
      </p:sp>
      <p:sp>
        <p:nvSpPr>
          <p:cNvPr id="614" name="Google Shape;614;p2"/>
          <p:cNvSpPr/>
          <p:nvPr/>
        </p:nvSpPr>
        <p:spPr>
          <a:xfrm>
            <a:off x="31456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2</a:t>
            </a:r>
            <a:endParaRPr b="0" i="0" sz="1400" u="none" cap="none" strike="noStrike">
              <a:solidFill>
                <a:srgbClr val="000000"/>
              </a:solidFill>
              <a:latin typeface="Proxima Nova"/>
              <a:ea typeface="Proxima Nova"/>
              <a:cs typeface="Proxima Nova"/>
              <a:sym typeface="Proxima Nova"/>
            </a:endParaRPr>
          </a:p>
        </p:txBody>
      </p:sp>
      <p:sp>
        <p:nvSpPr>
          <p:cNvPr id="615" name="Google Shape;615;p2"/>
          <p:cNvSpPr/>
          <p:nvPr/>
        </p:nvSpPr>
        <p:spPr>
          <a:xfrm>
            <a:off x="34858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3</a:t>
            </a:r>
            <a:endParaRPr b="0" i="0" sz="1400" u="none" cap="none" strike="noStrike">
              <a:solidFill>
                <a:srgbClr val="000000"/>
              </a:solidFill>
              <a:latin typeface="Proxima Nova"/>
              <a:ea typeface="Proxima Nova"/>
              <a:cs typeface="Proxima Nova"/>
              <a:sym typeface="Proxima Nova"/>
            </a:endParaRPr>
          </a:p>
        </p:txBody>
      </p:sp>
      <p:sp>
        <p:nvSpPr>
          <p:cNvPr id="616" name="Google Shape;616;p2"/>
          <p:cNvSpPr/>
          <p:nvPr/>
        </p:nvSpPr>
        <p:spPr>
          <a:xfrm>
            <a:off x="38260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4</a:t>
            </a:r>
            <a:endParaRPr b="0" i="0" sz="1400" u="none" cap="none" strike="noStrike">
              <a:solidFill>
                <a:srgbClr val="000000"/>
              </a:solidFill>
              <a:latin typeface="Proxima Nova"/>
              <a:ea typeface="Proxima Nova"/>
              <a:cs typeface="Proxima Nova"/>
              <a:sym typeface="Proxima Nova"/>
            </a:endParaRPr>
          </a:p>
        </p:txBody>
      </p:sp>
      <p:sp>
        <p:nvSpPr>
          <p:cNvPr id="617" name="Google Shape;617;p2"/>
          <p:cNvSpPr/>
          <p:nvPr/>
        </p:nvSpPr>
        <p:spPr>
          <a:xfrm>
            <a:off x="41662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5</a:t>
            </a:r>
            <a:endParaRPr b="0" i="0" sz="1400" u="none" cap="none" strike="noStrike">
              <a:solidFill>
                <a:srgbClr val="000000"/>
              </a:solidFill>
              <a:latin typeface="Proxima Nova"/>
              <a:ea typeface="Proxima Nova"/>
              <a:cs typeface="Proxima Nova"/>
              <a:sym typeface="Proxima Nova"/>
            </a:endParaRPr>
          </a:p>
        </p:txBody>
      </p:sp>
      <p:sp>
        <p:nvSpPr>
          <p:cNvPr id="618" name="Google Shape;618;p2"/>
          <p:cNvSpPr/>
          <p:nvPr/>
        </p:nvSpPr>
        <p:spPr>
          <a:xfrm>
            <a:off x="45064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6</a:t>
            </a:r>
            <a:endParaRPr b="0" i="0" sz="1400" u="none" cap="none" strike="noStrike">
              <a:solidFill>
                <a:srgbClr val="000000"/>
              </a:solidFill>
              <a:latin typeface="Proxima Nova"/>
              <a:ea typeface="Proxima Nova"/>
              <a:cs typeface="Proxima Nova"/>
              <a:sym typeface="Proxima Nova"/>
            </a:endParaRPr>
          </a:p>
        </p:txBody>
      </p:sp>
      <p:sp>
        <p:nvSpPr>
          <p:cNvPr id="619" name="Google Shape;619;p2"/>
          <p:cNvSpPr/>
          <p:nvPr/>
        </p:nvSpPr>
        <p:spPr>
          <a:xfrm>
            <a:off x="48466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7</a:t>
            </a:r>
            <a:endParaRPr b="0" i="0" sz="1400" u="none" cap="none" strike="noStrike">
              <a:solidFill>
                <a:srgbClr val="000000"/>
              </a:solidFill>
              <a:latin typeface="Proxima Nova"/>
              <a:ea typeface="Proxima Nova"/>
              <a:cs typeface="Proxima Nova"/>
              <a:sym typeface="Proxima Nova"/>
            </a:endParaRPr>
          </a:p>
        </p:txBody>
      </p:sp>
      <p:sp>
        <p:nvSpPr>
          <p:cNvPr id="620" name="Google Shape;620;p2"/>
          <p:cNvSpPr/>
          <p:nvPr/>
        </p:nvSpPr>
        <p:spPr>
          <a:xfrm>
            <a:off x="51868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8</a:t>
            </a:r>
            <a:endParaRPr b="0" i="0" sz="1400" u="none" cap="none" strike="noStrike">
              <a:solidFill>
                <a:srgbClr val="000000"/>
              </a:solidFill>
              <a:latin typeface="Proxima Nova"/>
              <a:ea typeface="Proxima Nova"/>
              <a:cs typeface="Proxima Nova"/>
              <a:sym typeface="Proxima Nova"/>
            </a:endParaRPr>
          </a:p>
        </p:txBody>
      </p:sp>
      <p:sp>
        <p:nvSpPr>
          <p:cNvPr id="621" name="Google Shape;621;p2"/>
          <p:cNvSpPr/>
          <p:nvPr/>
        </p:nvSpPr>
        <p:spPr>
          <a:xfrm>
            <a:off x="55270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9</a:t>
            </a:r>
            <a:endParaRPr b="0" i="0" sz="1400" u="none" cap="none" strike="noStrike">
              <a:solidFill>
                <a:srgbClr val="000000"/>
              </a:solidFill>
              <a:latin typeface="Proxima Nova"/>
              <a:ea typeface="Proxima Nova"/>
              <a:cs typeface="Proxima Nova"/>
              <a:sym typeface="Proxima Nova"/>
            </a:endParaRPr>
          </a:p>
        </p:txBody>
      </p:sp>
      <p:sp>
        <p:nvSpPr>
          <p:cNvPr id="622" name="Google Shape;622;p2"/>
          <p:cNvSpPr/>
          <p:nvPr/>
        </p:nvSpPr>
        <p:spPr>
          <a:xfrm>
            <a:off x="58672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nl-BE" sz="1300" u="none" cap="none" strike="noStrike">
                <a:solidFill>
                  <a:srgbClr val="000000"/>
                </a:solidFill>
                <a:latin typeface="Proxima Nova"/>
                <a:ea typeface="Proxima Nova"/>
                <a:cs typeface="Proxima Nova"/>
                <a:sym typeface="Proxima Nova"/>
              </a:rPr>
              <a:t>10</a:t>
            </a:r>
            <a:endParaRPr b="0" i="0" sz="1300" u="none" cap="none" strike="noStrike">
              <a:solidFill>
                <a:srgbClr val="000000"/>
              </a:solidFill>
              <a:latin typeface="Proxima Nova"/>
              <a:ea typeface="Proxima Nova"/>
              <a:cs typeface="Proxima Nova"/>
              <a:sym typeface="Proxima Nova"/>
            </a:endParaRPr>
          </a:p>
        </p:txBody>
      </p:sp>
      <p:sp>
        <p:nvSpPr>
          <p:cNvPr id="623" name="Google Shape;623;p2"/>
          <p:cNvSpPr/>
          <p:nvPr/>
        </p:nvSpPr>
        <p:spPr>
          <a:xfrm>
            <a:off x="62074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11</a:t>
            </a:r>
            <a:endParaRPr b="0" i="0" sz="1400" u="none" cap="none" strike="noStrike">
              <a:solidFill>
                <a:srgbClr val="000000"/>
              </a:solidFill>
              <a:latin typeface="Proxima Nova"/>
              <a:ea typeface="Proxima Nova"/>
              <a:cs typeface="Proxima Nova"/>
              <a:sym typeface="Proxima Nova"/>
            </a:endParaRPr>
          </a:p>
        </p:txBody>
      </p:sp>
      <p:sp>
        <p:nvSpPr>
          <p:cNvPr id="624" name="Google Shape;624;p2"/>
          <p:cNvSpPr/>
          <p:nvPr/>
        </p:nvSpPr>
        <p:spPr>
          <a:xfrm>
            <a:off x="65476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nl-BE" sz="1300" u="none" cap="none" strike="noStrike">
                <a:solidFill>
                  <a:srgbClr val="000000"/>
                </a:solidFill>
                <a:latin typeface="Proxima Nova"/>
                <a:ea typeface="Proxima Nova"/>
                <a:cs typeface="Proxima Nova"/>
                <a:sym typeface="Proxima Nova"/>
              </a:rPr>
              <a:t>12</a:t>
            </a:r>
            <a:endParaRPr b="0" i="0" sz="1300" u="none" cap="none" strike="noStrike">
              <a:solidFill>
                <a:srgbClr val="000000"/>
              </a:solidFill>
              <a:latin typeface="Proxima Nova"/>
              <a:ea typeface="Proxima Nova"/>
              <a:cs typeface="Proxima Nova"/>
              <a:sym typeface="Proxima Nova"/>
            </a:endParaRPr>
          </a:p>
        </p:txBody>
      </p:sp>
      <p:sp>
        <p:nvSpPr>
          <p:cNvPr id="625" name="Google Shape;625;p2"/>
          <p:cNvSpPr/>
          <p:nvPr/>
        </p:nvSpPr>
        <p:spPr>
          <a:xfrm>
            <a:off x="68878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1</a:t>
            </a:r>
            <a:endParaRPr b="0" i="0" sz="1400" u="none" cap="none" strike="noStrike">
              <a:solidFill>
                <a:srgbClr val="000000"/>
              </a:solidFill>
              <a:latin typeface="Proxima Nova"/>
              <a:ea typeface="Proxima Nova"/>
              <a:cs typeface="Proxima Nova"/>
              <a:sym typeface="Proxima Nova"/>
            </a:endParaRPr>
          </a:p>
        </p:txBody>
      </p:sp>
      <p:sp>
        <p:nvSpPr>
          <p:cNvPr id="626" name="Google Shape;626;p2"/>
          <p:cNvSpPr/>
          <p:nvPr/>
        </p:nvSpPr>
        <p:spPr>
          <a:xfrm>
            <a:off x="72280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2</a:t>
            </a:r>
            <a:endParaRPr b="0" i="0" sz="1400" u="none" cap="none" strike="noStrike">
              <a:solidFill>
                <a:srgbClr val="000000"/>
              </a:solidFill>
              <a:latin typeface="Proxima Nova"/>
              <a:ea typeface="Proxima Nova"/>
              <a:cs typeface="Proxima Nova"/>
              <a:sym typeface="Proxima Nova"/>
            </a:endParaRPr>
          </a:p>
        </p:txBody>
      </p:sp>
      <p:sp>
        <p:nvSpPr>
          <p:cNvPr id="627" name="Google Shape;627;p2"/>
          <p:cNvSpPr/>
          <p:nvPr/>
        </p:nvSpPr>
        <p:spPr>
          <a:xfrm>
            <a:off x="75682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3</a:t>
            </a:r>
            <a:endParaRPr b="0" i="0" sz="1400" u="none" cap="none" strike="noStrike">
              <a:solidFill>
                <a:srgbClr val="000000"/>
              </a:solidFill>
              <a:latin typeface="Proxima Nova"/>
              <a:ea typeface="Proxima Nova"/>
              <a:cs typeface="Proxima Nova"/>
              <a:sym typeface="Proxima Nova"/>
            </a:endParaRPr>
          </a:p>
        </p:txBody>
      </p:sp>
      <p:sp>
        <p:nvSpPr>
          <p:cNvPr id="628" name="Google Shape;628;p2"/>
          <p:cNvSpPr/>
          <p:nvPr/>
        </p:nvSpPr>
        <p:spPr>
          <a:xfrm>
            <a:off x="79084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4</a:t>
            </a:r>
            <a:endParaRPr b="0" i="0" sz="1400" u="none" cap="none" strike="noStrike">
              <a:solidFill>
                <a:srgbClr val="000000"/>
              </a:solidFill>
              <a:latin typeface="Proxima Nova"/>
              <a:ea typeface="Proxima Nova"/>
              <a:cs typeface="Proxima Nova"/>
              <a:sym typeface="Proxima Nova"/>
            </a:endParaRPr>
          </a:p>
        </p:txBody>
      </p:sp>
      <p:sp>
        <p:nvSpPr>
          <p:cNvPr id="629" name="Google Shape;629;p2"/>
          <p:cNvSpPr/>
          <p:nvPr/>
        </p:nvSpPr>
        <p:spPr>
          <a:xfrm>
            <a:off x="82486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5</a:t>
            </a:r>
            <a:endParaRPr b="0" i="0" sz="1400" u="none" cap="none" strike="noStrike">
              <a:solidFill>
                <a:srgbClr val="000000"/>
              </a:solidFill>
              <a:latin typeface="Proxima Nova"/>
              <a:ea typeface="Proxima Nova"/>
              <a:cs typeface="Proxima Nova"/>
              <a:sym typeface="Proxima Nova"/>
            </a:endParaRPr>
          </a:p>
        </p:txBody>
      </p:sp>
      <p:sp>
        <p:nvSpPr>
          <p:cNvPr id="630" name="Google Shape;630;p2"/>
          <p:cNvSpPr/>
          <p:nvPr/>
        </p:nvSpPr>
        <p:spPr>
          <a:xfrm>
            <a:off x="8588825" y="3504975"/>
            <a:ext cx="340200" cy="44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6</a:t>
            </a:r>
            <a:endParaRPr b="0" i="0" sz="1400" u="none" cap="none" strike="noStrike">
              <a:solidFill>
                <a:srgbClr val="000000"/>
              </a:solidFill>
              <a:latin typeface="Proxima Nova"/>
              <a:ea typeface="Proxima Nova"/>
              <a:cs typeface="Proxima Nova"/>
              <a:sym typeface="Proxima Nova"/>
            </a:endParaRPr>
          </a:p>
        </p:txBody>
      </p:sp>
      <p:sp>
        <p:nvSpPr>
          <p:cNvPr id="631" name="Google Shape;631;p2"/>
          <p:cNvSpPr/>
          <p:nvPr/>
        </p:nvSpPr>
        <p:spPr>
          <a:xfrm>
            <a:off x="424025" y="4010725"/>
            <a:ext cx="2381400" cy="3450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Proxima Nova"/>
                <a:ea typeface="Proxima Nova"/>
                <a:cs typeface="Proxima Nova"/>
                <a:sym typeface="Proxima Nova"/>
              </a:rPr>
              <a:t>2023</a:t>
            </a:r>
            <a:endParaRPr b="1" i="0" sz="1400" u="none" cap="none" strike="noStrike">
              <a:solidFill>
                <a:schemeClr val="lt1"/>
              </a:solidFill>
              <a:latin typeface="Proxima Nova"/>
              <a:ea typeface="Proxima Nova"/>
              <a:cs typeface="Proxima Nova"/>
              <a:sym typeface="Proxima Nova"/>
            </a:endParaRPr>
          </a:p>
        </p:txBody>
      </p:sp>
      <p:sp>
        <p:nvSpPr>
          <p:cNvPr id="632" name="Google Shape;632;p2"/>
          <p:cNvSpPr/>
          <p:nvPr/>
        </p:nvSpPr>
        <p:spPr>
          <a:xfrm>
            <a:off x="2805425" y="4010725"/>
            <a:ext cx="4082400" cy="3450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Proxima Nova"/>
                <a:ea typeface="Proxima Nova"/>
                <a:cs typeface="Proxima Nova"/>
                <a:sym typeface="Proxima Nova"/>
              </a:rPr>
              <a:t>2024</a:t>
            </a:r>
            <a:endParaRPr b="1" i="0" sz="1400" u="none" cap="none" strike="noStrike">
              <a:solidFill>
                <a:schemeClr val="lt1"/>
              </a:solidFill>
              <a:latin typeface="Proxima Nova"/>
              <a:ea typeface="Proxima Nova"/>
              <a:cs typeface="Proxima Nova"/>
              <a:sym typeface="Proxima Nova"/>
            </a:endParaRPr>
          </a:p>
        </p:txBody>
      </p:sp>
      <p:sp>
        <p:nvSpPr>
          <p:cNvPr id="633" name="Google Shape;633;p2"/>
          <p:cNvSpPr/>
          <p:nvPr/>
        </p:nvSpPr>
        <p:spPr>
          <a:xfrm>
            <a:off x="6887825" y="4010725"/>
            <a:ext cx="2041200" cy="3450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Proxima Nova"/>
                <a:ea typeface="Proxima Nova"/>
                <a:cs typeface="Proxima Nova"/>
                <a:sym typeface="Proxima Nova"/>
              </a:rPr>
              <a:t>2025</a:t>
            </a:r>
            <a:endParaRPr b="1" i="0" sz="1400" u="none" cap="none" strike="noStrike">
              <a:solidFill>
                <a:schemeClr val="lt1"/>
              </a:solidFill>
              <a:latin typeface="Proxima Nova"/>
              <a:ea typeface="Proxima Nova"/>
              <a:cs typeface="Proxima Nova"/>
              <a:sym typeface="Proxima Nova"/>
            </a:endParaRPr>
          </a:p>
        </p:txBody>
      </p:sp>
      <p:sp>
        <p:nvSpPr>
          <p:cNvPr id="634" name="Google Shape;634;p2"/>
          <p:cNvSpPr/>
          <p:nvPr/>
        </p:nvSpPr>
        <p:spPr>
          <a:xfrm>
            <a:off x="1104425" y="2300875"/>
            <a:ext cx="3520500" cy="1073400"/>
          </a:xfrm>
          <a:prstGeom prst="chevron">
            <a:avLst>
              <a:gd fmla="val 42663"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Proxima Nova"/>
                <a:ea typeface="Proxima Nova"/>
                <a:cs typeface="Proxima Nova"/>
                <a:sym typeface="Proxima Nova"/>
              </a:rPr>
              <a:t>OSLO Slim Ruimtelijk Plannen</a:t>
            </a:r>
            <a:endParaRPr b="1"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Focus op bouwfysische indicatoren &amp; schaalniveaus</a:t>
            </a:r>
            <a:endParaRPr b="0" i="0" sz="1400" u="none" cap="none" strike="noStrike">
              <a:solidFill>
                <a:srgbClr val="000000"/>
              </a:solidFill>
              <a:latin typeface="Proxima Nova"/>
              <a:ea typeface="Proxima Nova"/>
              <a:cs typeface="Proxima Nova"/>
              <a:sym typeface="Proxima Nova"/>
            </a:endParaRPr>
          </a:p>
        </p:txBody>
      </p:sp>
      <p:sp>
        <p:nvSpPr>
          <p:cNvPr id="635" name="Google Shape;635;p2"/>
          <p:cNvSpPr/>
          <p:nvPr/>
        </p:nvSpPr>
        <p:spPr>
          <a:xfrm>
            <a:off x="1555475" y="1119813"/>
            <a:ext cx="3520500" cy="1073400"/>
          </a:xfrm>
          <a:prstGeom prst="chevron">
            <a:avLst>
              <a:gd fmla="val 33534" name="adj"/>
            </a:avLst>
          </a:prstGeom>
          <a:solidFill>
            <a:srgbClr val="94B6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Proxima Nova"/>
                <a:ea typeface="Proxima Nova"/>
                <a:cs typeface="Proxima Nova"/>
                <a:sym typeface="Proxima Nova"/>
              </a:rPr>
              <a:t>VLOCA Slim Ruimtelijk Plannen</a:t>
            </a:r>
            <a:endParaRPr b="1" i="0" sz="14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Focus op voorzieningen</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fba70e22ce_0_14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fba70e22ce_0_14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fba70e22ce_0_14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nl-BE" sz="3700" u="none" cap="none" strike="noStrike">
                <a:solidFill>
                  <a:srgbClr val="000000"/>
                </a:solidFill>
                <a:latin typeface="Arial"/>
                <a:ea typeface="Arial"/>
                <a:cs typeface="Arial"/>
                <a:sym typeface="Arial"/>
              </a:rPr>
              <a:t>Samenvatting vorige werkgroep</a:t>
            </a:r>
            <a:endParaRPr b="1" i="0" sz="3700" u="none" cap="none" strike="noStrike">
              <a:solidFill>
                <a:srgbClr val="000000"/>
              </a:solidFill>
              <a:latin typeface="Arial"/>
              <a:ea typeface="Arial"/>
              <a:cs typeface="Arial"/>
              <a:sym typeface="Arial"/>
            </a:endParaRPr>
          </a:p>
        </p:txBody>
      </p:sp>
      <p:pic>
        <p:nvPicPr>
          <p:cNvPr id="643" name="Google Shape;643;gfba70e22ce_0_14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9b029efdf1_0_64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Samenvatting vorige werkgroep</a:t>
            </a:r>
            <a:endParaRPr b="1" i="0" sz="3000" u="none" cap="none" strike="noStrike">
              <a:solidFill>
                <a:srgbClr val="000000"/>
              </a:solidFill>
              <a:latin typeface="Arial"/>
              <a:ea typeface="Arial"/>
              <a:cs typeface="Arial"/>
              <a:sym typeface="Arial"/>
            </a:endParaRPr>
          </a:p>
        </p:txBody>
      </p:sp>
      <p:sp>
        <p:nvSpPr>
          <p:cNvPr id="649" name="Google Shape;649;g29b029efdf1_0_645"/>
          <p:cNvSpPr txBox="1"/>
          <p:nvPr/>
        </p:nvSpPr>
        <p:spPr>
          <a:xfrm>
            <a:off x="6161700" y="879300"/>
            <a:ext cx="2764800" cy="236100"/>
          </a:xfrm>
          <a:prstGeom prst="rect">
            <a:avLst/>
          </a:prstGeom>
          <a:solidFill>
            <a:srgbClr val="D9D9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nl-BE" sz="1200" u="none" cap="none" strike="noStrike">
                <a:solidFill>
                  <a:srgbClr val="000000"/>
                </a:solidFill>
                <a:latin typeface="Arial"/>
                <a:ea typeface="Arial"/>
                <a:cs typeface="Arial"/>
                <a:sym typeface="Arial"/>
              </a:rPr>
              <a:t>O</a:t>
            </a:r>
            <a:r>
              <a:rPr b="1" lang="nl-BE" sz="1200"/>
              <a:t>verzicht wijzigingen</a:t>
            </a:r>
            <a:endParaRPr b="1" i="0" sz="1100" u="none" cap="none" strike="noStrike">
              <a:solidFill>
                <a:srgbClr val="434343"/>
              </a:solidFill>
              <a:latin typeface="Arial"/>
              <a:ea typeface="Arial"/>
              <a:cs typeface="Arial"/>
              <a:sym typeface="Arial"/>
            </a:endParaRPr>
          </a:p>
        </p:txBody>
      </p:sp>
      <p:sp>
        <p:nvSpPr>
          <p:cNvPr id="650" name="Google Shape;650;g29b029efdf1_0_645"/>
          <p:cNvSpPr txBox="1"/>
          <p:nvPr/>
        </p:nvSpPr>
        <p:spPr>
          <a:xfrm>
            <a:off x="6161700" y="3194850"/>
            <a:ext cx="2764800" cy="403500"/>
          </a:xfrm>
          <a:prstGeom prst="rect">
            <a:avLst/>
          </a:prstGeom>
          <a:solidFill>
            <a:srgbClr val="D9D9D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nl-BE" sz="1200" u="none" cap="none" strike="noStrike">
                <a:solidFill>
                  <a:srgbClr val="000000"/>
                </a:solidFill>
                <a:latin typeface="Arial"/>
                <a:ea typeface="Arial"/>
                <a:cs typeface="Arial"/>
                <a:sym typeface="Arial"/>
              </a:rPr>
              <a:t>Opbouw model adhv </a:t>
            </a:r>
            <a:r>
              <a:rPr b="1" lang="nl-BE" sz="1200"/>
              <a:t>voorbeeld Provincies in Cijfers</a:t>
            </a:r>
            <a:endParaRPr b="1" i="0" sz="1100" u="none" cap="none" strike="noStrike">
              <a:solidFill>
                <a:srgbClr val="434343"/>
              </a:solidFill>
              <a:latin typeface="Arial"/>
              <a:ea typeface="Arial"/>
              <a:cs typeface="Arial"/>
              <a:sym typeface="Arial"/>
            </a:endParaRPr>
          </a:p>
        </p:txBody>
      </p:sp>
      <p:sp>
        <p:nvSpPr>
          <p:cNvPr id="651" name="Google Shape;651;g29b029efdf1_0_645"/>
          <p:cNvSpPr txBox="1"/>
          <p:nvPr/>
        </p:nvSpPr>
        <p:spPr>
          <a:xfrm>
            <a:off x="6161700" y="1115400"/>
            <a:ext cx="2764800" cy="1877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“Dubbele” klassen verwijderd</a:t>
            </a:r>
            <a:endParaRPr sz="1100">
              <a:solidFill>
                <a:schemeClr val="dk1"/>
              </a:solidFill>
              <a:latin typeface="Proxima Nova"/>
              <a:ea typeface="Proxima Nova"/>
              <a:cs typeface="Proxima Nova"/>
              <a:sym typeface="Proxima Nova"/>
            </a:endParaRPr>
          </a:p>
          <a:p>
            <a:pPr indent="-298450" lvl="0" marL="4572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Hernoeming van enkele klassen:</a:t>
            </a:r>
            <a:endParaRPr sz="1100">
              <a:solidFill>
                <a:schemeClr val="dk1"/>
              </a:solidFill>
              <a:latin typeface="Proxima Nova"/>
              <a:ea typeface="Proxima Nova"/>
              <a:cs typeface="Proxima Nova"/>
              <a:sym typeface="Proxima Nova"/>
            </a:endParaRPr>
          </a:p>
          <a:p>
            <a:pPr indent="-298450" lvl="1" marL="9144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Observatie</a:t>
            </a:r>
            <a:endParaRPr sz="1100">
              <a:solidFill>
                <a:schemeClr val="dk1"/>
              </a:solidFill>
              <a:latin typeface="Proxima Nova"/>
              <a:ea typeface="Proxima Nova"/>
              <a:cs typeface="Proxima Nova"/>
              <a:sym typeface="Proxima Nova"/>
            </a:endParaRPr>
          </a:p>
          <a:p>
            <a:pPr indent="-298450" lvl="1" marL="9144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Observatieprocedure</a:t>
            </a:r>
            <a:endParaRPr sz="1100">
              <a:solidFill>
                <a:schemeClr val="dk1"/>
              </a:solidFill>
              <a:latin typeface="Proxima Nova"/>
              <a:ea typeface="Proxima Nova"/>
              <a:cs typeface="Proxima Nova"/>
              <a:sym typeface="Proxima Nova"/>
            </a:endParaRPr>
          </a:p>
          <a:p>
            <a:pPr indent="-298450" lvl="0" marL="4572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Toevoeging van enkele klassen:</a:t>
            </a:r>
            <a:endParaRPr sz="1100">
              <a:solidFill>
                <a:schemeClr val="dk1"/>
              </a:solidFill>
              <a:latin typeface="Proxima Nova"/>
              <a:ea typeface="Proxima Nova"/>
              <a:cs typeface="Proxima Nova"/>
              <a:sym typeface="Proxima Nova"/>
            </a:endParaRPr>
          </a:p>
          <a:p>
            <a:pPr indent="-298450" lvl="1" marL="9144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Metadata</a:t>
            </a:r>
            <a:endParaRPr sz="1100">
              <a:solidFill>
                <a:schemeClr val="dk1"/>
              </a:solidFill>
              <a:latin typeface="Proxima Nova"/>
              <a:ea typeface="Proxima Nova"/>
              <a:cs typeface="Proxima Nova"/>
              <a:sym typeface="Proxima Nova"/>
            </a:endParaRPr>
          </a:p>
          <a:p>
            <a:pPr indent="-298450" lvl="1" marL="9144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Waarheidsobservatie</a:t>
            </a:r>
            <a:endParaRPr sz="1100">
              <a:solidFill>
                <a:schemeClr val="dk1"/>
              </a:solidFill>
              <a:latin typeface="Proxima Nova"/>
              <a:ea typeface="Proxima Nova"/>
              <a:cs typeface="Proxima Nova"/>
              <a:sym typeface="Proxima Nova"/>
            </a:endParaRPr>
          </a:p>
          <a:p>
            <a:pPr indent="-298450" lvl="1" marL="9144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Telling</a:t>
            </a:r>
            <a:endParaRPr sz="1100">
              <a:solidFill>
                <a:schemeClr val="dk1"/>
              </a:solidFill>
              <a:latin typeface="Proxima Nova"/>
              <a:ea typeface="Proxima Nova"/>
              <a:cs typeface="Proxima Nova"/>
              <a:sym typeface="Proxima Nova"/>
            </a:endParaRPr>
          </a:p>
          <a:p>
            <a:pPr indent="-298450" lvl="1" marL="9144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Input</a:t>
            </a:r>
            <a:endParaRPr sz="1100">
              <a:solidFill>
                <a:schemeClr val="dk1"/>
              </a:solidFill>
              <a:latin typeface="Proxima Nova"/>
              <a:ea typeface="Proxima Nova"/>
              <a:cs typeface="Proxima Nova"/>
              <a:sym typeface="Proxima Nova"/>
            </a:endParaRPr>
          </a:p>
          <a:p>
            <a:pPr indent="-298450" lvl="1" marL="914400" marR="0" rtl="0" algn="l">
              <a:lnSpc>
                <a:spcPct val="100000"/>
              </a:lnSpc>
              <a:spcBef>
                <a:spcPts val="0"/>
              </a:spcBef>
              <a:spcAft>
                <a:spcPts val="0"/>
              </a:spcAft>
              <a:buClr>
                <a:schemeClr val="dk1"/>
              </a:buClr>
              <a:buSzPts val="1100"/>
              <a:buFont typeface="Proxima Nova"/>
              <a:buChar char="○"/>
            </a:pPr>
            <a:r>
              <a:rPr lang="nl-BE" sz="1100">
                <a:solidFill>
                  <a:schemeClr val="dk1"/>
                </a:solidFill>
                <a:latin typeface="Proxima Nova"/>
                <a:ea typeface="Proxima Nova"/>
                <a:cs typeface="Proxima Nova"/>
                <a:sym typeface="Proxima Nova"/>
              </a:rPr>
              <a:t>RuimtelijkObjectRelatie</a:t>
            </a:r>
            <a:endParaRPr sz="1100">
              <a:solidFill>
                <a:schemeClr val="dk1"/>
              </a:solidFill>
              <a:latin typeface="Proxima Nova"/>
              <a:ea typeface="Proxima Nova"/>
              <a:cs typeface="Proxima Nova"/>
              <a:sym typeface="Proxima Nova"/>
            </a:endParaRPr>
          </a:p>
        </p:txBody>
      </p:sp>
      <p:sp>
        <p:nvSpPr>
          <p:cNvPr id="652" name="Google Shape;652;g29b029efdf1_0_645"/>
          <p:cNvSpPr txBox="1"/>
          <p:nvPr/>
        </p:nvSpPr>
        <p:spPr>
          <a:xfrm>
            <a:off x="6161700" y="3598375"/>
            <a:ext cx="2764800" cy="1031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chemeClr val="dk1"/>
              </a:buClr>
              <a:buSzPts val="1100"/>
              <a:buFont typeface="Proxima Nova"/>
              <a:buChar char="●"/>
            </a:pPr>
            <a:r>
              <a:rPr b="0" i="0" lang="nl-BE" sz="1100" u="none" cap="none" strike="noStrike">
                <a:solidFill>
                  <a:schemeClr val="dk1"/>
                </a:solidFill>
                <a:latin typeface="Proxima Nova"/>
                <a:ea typeface="Proxima Nova"/>
                <a:cs typeface="Proxima Nova"/>
                <a:sym typeface="Proxima Nova"/>
              </a:rPr>
              <a:t>Stapsgewijze voorstelling van het </a:t>
            </a:r>
            <a:r>
              <a:rPr lang="nl-BE" sz="1100">
                <a:solidFill>
                  <a:schemeClr val="dk1"/>
                </a:solidFill>
                <a:latin typeface="Proxima Nova"/>
                <a:ea typeface="Proxima Nova"/>
                <a:cs typeface="Proxima Nova"/>
                <a:sym typeface="Proxima Nova"/>
              </a:rPr>
              <a:t>data</a:t>
            </a:r>
            <a:r>
              <a:rPr b="0" i="0" lang="nl-BE" sz="1100" u="none" cap="none" strike="noStrike">
                <a:solidFill>
                  <a:schemeClr val="dk1"/>
                </a:solidFill>
                <a:latin typeface="Proxima Nova"/>
                <a:ea typeface="Proxima Nova"/>
                <a:cs typeface="Proxima Nova"/>
                <a:sym typeface="Proxima Nova"/>
              </a:rPr>
              <a:t>model adhv </a:t>
            </a:r>
            <a:r>
              <a:rPr lang="nl-BE" sz="1100">
                <a:solidFill>
                  <a:schemeClr val="dk1"/>
                </a:solidFill>
                <a:latin typeface="Proxima Nova"/>
                <a:ea typeface="Proxima Nova"/>
                <a:cs typeface="Proxima Nova"/>
                <a:sym typeface="Proxima Nova"/>
              </a:rPr>
              <a:t>een storyline</a:t>
            </a:r>
            <a:endParaRPr b="0" i="0" sz="1100" u="none" cap="none" strike="noStrike">
              <a:solidFill>
                <a:schemeClr val="dk1"/>
              </a:solidFill>
              <a:latin typeface="Proxima Nova"/>
              <a:ea typeface="Proxima Nova"/>
              <a:cs typeface="Proxima Nova"/>
              <a:sym typeface="Proxima Nova"/>
            </a:endParaRPr>
          </a:p>
          <a:p>
            <a:pPr indent="-298450" lvl="0" marL="457200" marR="0" rtl="0" algn="l">
              <a:lnSpc>
                <a:spcPct val="100000"/>
              </a:lnSpc>
              <a:spcBef>
                <a:spcPts val="0"/>
              </a:spcBef>
              <a:spcAft>
                <a:spcPts val="0"/>
              </a:spcAft>
              <a:buClr>
                <a:schemeClr val="dk1"/>
              </a:buClr>
              <a:buSzPts val="1100"/>
              <a:buFont typeface="Proxima Nova"/>
              <a:buChar char="●"/>
            </a:pPr>
            <a:r>
              <a:rPr b="0" i="0" lang="nl-BE" sz="1100" u="none" cap="none" strike="noStrike">
                <a:solidFill>
                  <a:schemeClr val="dk1"/>
                </a:solidFill>
                <a:latin typeface="Proxima Nova"/>
                <a:ea typeface="Proxima Nova"/>
                <a:cs typeface="Proxima Nova"/>
                <a:sym typeface="Proxima Nova"/>
              </a:rPr>
              <a:t>Brainstorm oefeningen rond de volledigheid, duidelijkheid en correctheid van het sneuvelmodel</a:t>
            </a:r>
            <a:endParaRPr b="0" i="0" sz="1100" u="none" cap="none" strike="noStrike">
              <a:solidFill>
                <a:schemeClr val="dk1"/>
              </a:solidFill>
              <a:latin typeface="Proxima Nova"/>
              <a:ea typeface="Proxima Nova"/>
              <a:cs typeface="Proxima Nova"/>
              <a:sym typeface="Proxima Nova"/>
            </a:endParaRPr>
          </a:p>
        </p:txBody>
      </p:sp>
      <p:pic>
        <p:nvPicPr>
          <p:cNvPr id="653" name="Google Shape;653;g29b029efdf1_0_645"/>
          <p:cNvPicPr preferRelativeResize="0"/>
          <p:nvPr/>
        </p:nvPicPr>
        <p:blipFill>
          <a:blip r:embed="rId3">
            <a:alphaModFix/>
          </a:blip>
          <a:stretch>
            <a:fillRect/>
          </a:stretch>
        </p:blipFill>
        <p:spPr>
          <a:xfrm>
            <a:off x="418375" y="1469350"/>
            <a:ext cx="5540898" cy="2922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graphicFrame>
        <p:nvGraphicFramePr>
          <p:cNvPr id="658" name="Google Shape;658;g29d4d9a9e58_2_0"/>
          <p:cNvGraphicFramePr/>
          <p:nvPr/>
        </p:nvGraphicFramePr>
        <p:xfrm>
          <a:off x="1036500" y="1476863"/>
          <a:ext cx="3000000" cy="3000000"/>
        </p:xfrm>
        <a:graphic>
          <a:graphicData uri="http://schemas.openxmlformats.org/drawingml/2006/table">
            <a:tbl>
              <a:tblPr>
                <a:noFill/>
                <a:tableStyleId>{1AE8492C-DEBB-4130-91B9-531C8E67E438}</a:tableStyleId>
              </a:tblPr>
              <a:tblGrid>
                <a:gridCol w="2971450"/>
                <a:gridCol w="4413325"/>
              </a:tblGrid>
              <a:tr h="268525">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t>In scope</a:t>
                      </a:r>
                      <a:endParaRPr b="1" sz="1100" u="none" cap="none" strike="noStrike"/>
                    </a:p>
                  </a:txBody>
                  <a:tcPr marT="91425" marB="91425" marR="91425" marL="91425">
                    <a:solidFill>
                      <a:srgbClr val="D5D5D5"/>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t>Out of scope</a:t>
                      </a:r>
                      <a:endParaRPr b="1" sz="1100" u="none" cap="none" strike="noStrike"/>
                    </a:p>
                  </a:txBody>
                  <a:tcPr marT="91425" marB="91425" marR="91425" marL="91425">
                    <a:solidFill>
                      <a:srgbClr val="D5D5D5"/>
                    </a:solidFill>
                  </a:tcPr>
                </a:tc>
              </a:tr>
              <a:tr h="333600">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t>Bouwfysische ruimtelijke indicatoren</a:t>
                      </a:r>
                      <a:br>
                        <a:rPr lang="nl-BE" sz="1100" u="none" cap="none" strike="noStrike"/>
                      </a:br>
                      <a:r>
                        <a:rPr lang="nl-BE" sz="1100" u="none" cap="none" strike="noStrike"/>
                        <a:t>(verhardingsgraad, bevolkingsdichtheid)</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solidFill>
                            <a:schemeClr val="dk1"/>
                          </a:solidFill>
                        </a:rPr>
                        <a:t>Modelleren van alle mogelijke voorzieningen</a:t>
                      </a:r>
                      <a:endParaRPr sz="1100" u="none" cap="none" strike="noStrike">
                        <a:solidFill>
                          <a:schemeClr val="dk1"/>
                        </a:solidFill>
                      </a:endParaRPr>
                    </a:p>
                  </a:txBody>
                  <a:tcPr marT="91425" marB="91425" marR="91425" marL="91425"/>
                </a:tc>
              </a:tr>
              <a:tr h="333600">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solidFill>
                            <a:schemeClr val="dk1"/>
                          </a:solidFill>
                        </a:rPr>
                        <a:t>Subjectieve ruimtelijke indicatoren</a:t>
                      </a:r>
                      <a:br>
                        <a:rPr b="1" lang="nl-BE" sz="1100" u="none" cap="none" strike="noStrike">
                          <a:solidFill>
                            <a:schemeClr val="dk1"/>
                          </a:solidFill>
                        </a:rPr>
                      </a:br>
                      <a:r>
                        <a:rPr lang="nl-BE" sz="1100" u="none" cap="none" strike="noStrike">
                          <a:solidFill>
                            <a:schemeClr val="dk1"/>
                          </a:solidFill>
                        </a:rPr>
                        <a:t>(tevredenheid, bereikbaarheid, …)</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solidFill>
                            <a:schemeClr val="dk1"/>
                          </a:solidFill>
                        </a:rPr>
                        <a:t>Ruimtelijke plannen</a:t>
                      </a:r>
                      <a:endParaRPr b="1"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373636"/>
                        </a:solidFill>
                      </a:endParaRPr>
                    </a:p>
                  </a:txBody>
                  <a:tcPr marT="91425" marB="91425" marR="91425" marL="91425"/>
                </a:tc>
              </a:tr>
              <a:tr h="359325">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solidFill>
                            <a:schemeClr val="dk1"/>
                          </a:solidFill>
                        </a:rPr>
                        <a:t>Administratieve schaalniveaus</a:t>
                      </a:r>
                      <a:br>
                        <a:rPr b="1" lang="nl-BE" sz="1100" u="none" cap="none" strike="noStrike">
                          <a:solidFill>
                            <a:schemeClr val="dk1"/>
                          </a:solidFill>
                        </a:rPr>
                      </a:br>
                      <a:r>
                        <a:rPr lang="nl-BE" sz="1100" u="none" cap="none" strike="noStrike">
                          <a:solidFill>
                            <a:schemeClr val="dk1"/>
                          </a:solidFill>
                        </a:rPr>
                        <a:t>(gemeente, stad, provincie, gewest, …)</a:t>
                      </a:r>
                      <a:endParaRPr b="1" sz="1100" u="none" cap="none" strike="noStrike">
                        <a:solidFill>
                          <a:srgbClr val="373636"/>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solidFill>
                            <a:schemeClr val="dk1"/>
                          </a:solidFill>
                        </a:rPr>
                        <a:t>Ruimtelijke/topologische data </a:t>
                      </a:r>
                      <a:endParaRPr b="1"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nl-BE" sz="1100" u="none" cap="none" strike="noStrike"/>
                        <a:t>(hoogtedata, satellietbeelden, geluid, hitte, vochtigheidsgraad, ... )</a:t>
                      </a:r>
                      <a:endParaRPr b="1" sz="1100" u="none" cap="none" strike="noStrike">
                        <a:solidFill>
                          <a:srgbClr val="373636"/>
                        </a:solidFill>
                      </a:endParaRPr>
                    </a:p>
                  </a:txBody>
                  <a:tcPr marT="91425" marB="91425" marR="91425" marL="91425"/>
                </a:tc>
              </a:tr>
              <a:tr h="359325">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t>Gedetailleerde schaalniveaus</a:t>
                      </a:r>
                      <a:endParaRPr b="1" sz="1100" u="none" cap="none" strike="noStrike"/>
                    </a:p>
                    <a:p>
                      <a:pPr indent="0" lvl="0" marL="0" marR="0" rtl="0" algn="l">
                        <a:lnSpc>
                          <a:spcPct val="100000"/>
                        </a:lnSpc>
                        <a:spcBef>
                          <a:spcPts val="0"/>
                        </a:spcBef>
                        <a:spcAft>
                          <a:spcPts val="0"/>
                        </a:spcAft>
                        <a:buClr>
                          <a:srgbClr val="000000"/>
                        </a:buClr>
                        <a:buSzPts val="1100"/>
                        <a:buFont typeface="Arial"/>
                        <a:buNone/>
                      </a:pPr>
                      <a:r>
                        <a:rPr lang="nl-BE" sz="1100" u="none" cap="none" strike="noStrike"/>
                        <a:t>(bouwblok, perceel, …)</a:t>
                      </a:r>
                      <a:endParaRPr b="1"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373636"/>
                        </a:solidFill>
                      </a:endParaRPr>
                    </a:p>
                  </a:txBody>
                  <a:tcPr marT="91425" marB="91425" marR="91425" marL="91425"/>
                </a:tc>
              </a:tr>
              <a:tr h="359325">
                <a:tc>
                  <a:txBody>
                    <a:bodyPr/>
                    <a:lstStyle/>
                    <a:p>
                      <a:pPr indent="0" lvl="0" marL="0" marR="0" rtl="0" algn="l">
                        <a:lnSpc>
                          <a:spcPct val="100000"/>
                        </a:lnSpc>
                        <a:spcBef>
                          <a:spcPts val="0"/>
                        </a:spcBef>
                        <a:spcAft>
                          <a:spcPts val="0"/>
                        </a:spcAft>
                        <a:buClr>
                          <a:srgbClr val="000000"/>
                        </a:buClr>
                        <a:buSzPts val="1100"/>
                        <a:buFont typeface="Arial"/>
                        <a:buNone/>
                      </a:pPr>
                      <a:r>
                        <a:rPr b="1" lang="nl-BE" sz="1100" u="none" cap="none" strike="noStrike">
                          <a:solidFill>
                            <a:schemeClr val="dk1"/>
                          </a:solidFill>
                        </a:rPr>
                        <a:t>Temporele schaalniveaus</a:t>
                      </a:r>
                      <a:br>
                        <a:rPr lang="nl-BE" sz="1100" u="none" cap="none" strike="noStrike">
                          <a:solidFill>
                            <a:schemeClr val="dk1"/>
                          </a:solidFill>
                        </a:rPr>
                      </a:br>
                      <a:r>
                        <a:rPr lang="nl-BE" sz="1100" u="none" cap="none" strike="noStrike">
                          <a:solidFill>
                            <a:schemeClr val="dk1"/>
                          </a:solidFill>
                        </a:rPr>
                        <a:t>(real-time, maandelijks, jaarlijks, …)</a:t>
                      </a:r>
                      <a:endParaRPr b="1"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rgbClr val="373636"/>
                        </a:solidFill>
                      </a:endParaRPr>
                    </a:p>
                  </a:txBody>
                  <a:tcPr marT="91425" marB="91425" marR="91425" marL="91425"/>
                </a:tc>
              </a:tr>
            </a:tbl>
          </a:graphicData>
        </a:graphic>
      </p:graphicFrame>
      <p:sp>
        <p:nvSpPr>
          <p:cNvPr id="659" name="Google Shape;659;g29d4d9a9e58_2_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Scope OSLO traject</a:t>
            </a:r>
            <a:endParaRPr b="1" i="0" sz="3000" u="none" cap="none" strike="noStrike">
              <a:solidFill>
                <a:srgbClr val="000000"/>
              </a:solidFill>
              <a:latin typeface="Arial"/>
              <a:ea typeface="Arial"/>
              <a:cs typeface="Arial"/>
              <a:sym typeface="Arial"/>
            </a:endParaRPr>
          </a:p>
        </p:txBody>
      </p:sp>
      <p:sp>
        <p:nvSpPr>
          <p:cNvPr id="660" name="Google Shape;660;g29d4d9a9e58_2_0"/>
          <p:cNvSpPr txBox="1"/>
          <p:nvPr/>
        </p:nvSpPr>
        <p:spPr>
          <a:xfrm>
            <a:off x="628650" y="762049"/>
            <a:ext cx="80196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nl-BE" sz="1400" u="none" cap="none" strike="noStrike">
                <a:solidFill>
                  <a:srgbClr val="000000"/>
                </a:solidFill>
                <a:latin typeface="Arial"/>
                <a:ea typeface="Arial"/>
                <a:cs typeface="Arial"/>
                <a:sym typeface="Arial"/>
                <a:extLst>
                  <a:ext uri="http://customooxmlschemas.google.com/">
                    <go:slidesCustomData xmlns:go="http://customooxmlschemas.google.com/" textRoundtripDataId="3"/>
                  </a:ext>
                </a:extLst>
              </a:rPr>
              <a:t>Opdeling van </a:t>
            </a:r>
            <a:r>
              <a:rPr b="1" i="0" lang="nl-BE" sz="1400" u="none" cap="none" strike="noStrike">
                <a:solidFill>
                  <a:srgbClr val="7F7F7F"/>
                </a:solidFill>
                <a:latin typeface="Arial"/>
                <a:ea typeface="Arial"/>
                <a:cs typeface="Arial"/>
                <a:sym typeface="Arial"/>
                <a:extLst>
                  <a:ext uri="http://customooxmlschemas.google.com/">
                    <go:slidesCustomData xmlns:go="http://customooxmlschemas.google.com/" textRoundtripDataId="4"/>
                  </a:ext>
                </a:extLst>
              </a:rPr>
              <a:t>use cases/concepten</a:t>
            </a:r>
            <a:r>
              <a:rPr b="0" i="0" lang="nl-BE" sz="1400" u="none" cap="none" strike="noStrike">
                <a:solidFill>
                  <a:srgbClr val="000000"/>
                </a:solidFill>
                <a:latin typeface="Arial"/>
                <a:ea typeface="Arial"/>
                <a:cs typeface="Arial"/>
                <a:sym typeface="Arial"/>
                <a:extLst>
                  <a:ext uri="http://customooxmlschemas.google.com/">
                    <go:slidesCustomData xmlns:go="http://customooxmlschemas.google.com/" textRoundtripDataId="5"/>
                  </a:ext>
                </a:extLst>
              </a:rPr>
              <a:t> uit business werkgroep in verschillende categorieën: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Praktische afspraken</a:t>
            </a:r>
            <a:endParaRPr b="0" i="0" sz="1400" u="none" cap="none" strike="noStrike">
              <a:solidFill>
                <a:srgbClr val="000000"/>
              </a:solidFill>
              <a:latin typeface="Arial"/>
              <a:ea typeface="Arial"/>
              <a:cs typeface="Arial"/>
              <a:sym typeface="Arial"/>
            </a:endParaRPr>
          </a:p>
        </p:txBody>
      </p:sp>
      <p:sp>
        <p:nvSpPr>
          <p:cNvPr id="450" name="Google Shape;450;p3"/>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nl-BE" sz="1600" u="none" cap="none" strike="noStrike">
                <a:solidFill>
                  <a:srgbClr val="373636"/>
                </a:solidFill>
                <a:latin typeface="Arial"/>
                <a:ea typeface="Arial"/>
                <a:cs typeface="Arial"/>
                <a:sym typeface="Arial"/>
              </a:rPr>
              <a:t>Geluid van het publiek is standaard </a:t>
            </a:r>
            <a:r>
              <a:rPr b="1" i="0" lang="nl-BE" sz="1600" u="none" cap="none" strike="noStrike">
                <a:solidFill>
                  <a:srgbClr val="373636"/>
                </a:solidFill>
                <a:latin typeface="Arial"/>
                <a:ea typeface="Arial"/>
                <a:cs typeface="Arial"/>
                <a:sym typeface="Arial"/>
              </a:rPr>
              <a:t>gedempt</a:t>
            </a:r>
            <a:r>
              <a:rPr b="0" i="0" lang="nl-BE" sz="1600" u="none" cap="none" strike="noStrike">
                <a:solidFill>
                  <a:srgbClr val="37363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55" name="Google Shape;455;p3"/>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nl-BE" sz="1800" u="none" cap="none" strike="noStrike">
                <a:solidFill>
                  <a:srgbClr val="FFFFFF"/>
                </a:solidFill>
                <a:latin typeface="Arial"/>
                <a:ea typeface="Arial"/>
                <a:cs typeface="Arial"/>
                <a:sym typeface="Arial"/>
              </a:rPr>
              <a:t>Vragen, opmerkingen en voorstellen kunnen via de chatfunctie meegedeeld worden. Interactie wordt aangemoedigd!</a:t>
            </a:r>
            <a:endParaRPr b="0" i="0" sz="1400" u="none" cap="none" strike="noStrike">
              <a:solidFill>
                <a:srgbClr val="FFFFFF"/>
              </a:solidFill>
              <a:latin typeface="Arial"/>
              <a:ea typeface="Arial"/>
              <a:cs typeface="Arial"/>
              <a:sym typeface="Arial"/>
            </a:endParaRPr>
          </a:p>
        </p:txBody>
      </p:sp>
      <p:sp>
        <p:nvSpPr>
          <p:cNvPr id="456" name="Google Shape;456;p3"/>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nl-BE" sz="1800" u="none" cap="none" strike="noStrike">
                <a:solidFill>
                  <a:srgbClr val="FFFFFF"/>
                </a:solidFill>
                <a:latin typeface="Arial"/>
                <a:ea typeface="Arial"/>
                <a:cs typeface="Arial"/>
                <a:sym typeface="Arial"/>
              </a:rPr>
              <a:t>Gebruik het </a:t>
            </a:r>
            <a:r>
              <a:rPr b="1" i="0" lang="nl-BE" sz="1800" u="none" cap="none" strike="noStrike">
                <a:solidFill>
                  <a:srgbClr val="FFFFFF"/>
                </a:solidFill>
                <a:latin typeface="Arial"/>
                <a:ea typeface="Arial"/>
                <a:cs typeface="Arial"/>
                <a:sym typeface="Arial"/>
              </a:rPr>
              <a:t>handje</a:t>
            </a:r>
            <a:r>
              <a:rPr b="0" i="0" lang="nl-BE" sz="1800" u="none" cap="none" strike="noStrike">
                <a:solidFill>
                  <a:srgbClr val="FFFFFF"/>
                </a:solidFill>
                <a:latin typeface="Arial"/>
                <a:ea typeface="Arial"/>
                <a:cs typeface="Arial"/>
                <a:sym typeface="Arial"/>
              </a:rPr>
              <a:t> als je iets wilt zeggen. Interactie wordt aangemoedigd!</a:t>
            </a:r>
            <a:endParaRPr b="0" i="0" sz="1600" u="none" cap="none" strike="noStrike">
              <a:solidFill>
                <a:srgbClr val="FFFFFF"/>
              </a:solidFill>
              <a:latin typeface="Arial"/>
              <a:ea typeface="Arial"/>
              <a:cs typeface="Arial"/>
              <a:sym typeface="Arial"/>
            </a:endParaRPr>
          </a:p>
        </p:txBody>
      </p:sp>
      <p:sp>
        <p:nvSpPr>
          <p:cNvPr id="457" name="Google Shape;457;p3"/>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nl-BE" sz="1600" u="none" cap="none" strike="noStrike">
                <a:solidFill>
                  <a:srgbClr val="373636"/>
                </a:solidFill>
                <a:latin typeface="Arial"/>
                <a:ea typeface="Arial"/>
                <a:cs typeface="Arial"/>
                <a:sym typeface="Arial"/>
              </a:rPr>
              <a:t>ja/nee vragen</a:t>
            </a:r>
            <a:r>
              <a:rPr b="0" i="0" lang="nl-BE" sz="1600" u="none" cap="none" strike="noStrike">
                <a:solidFill>
                  <a:srgbClr val="373636"/>
                </a:solidFill>
                <a:latin typeface="Arial"/>
                <a:ea typeface="Arial"/>
                <a:cs typeface="Arial"/>
                <a:sym typeface="Arial"/>
              </a:rPr>
              <a:t> kunnen beantwoord worden via de chat:</a:t>
            </a:r>
            <a:endParaRPr b="0" i="0" sz="1600" u="none" cap="none" strike="noStrike">
              <a:solidFill>
                <a:srgbClr val="37363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7363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nl-BE" sz="1600" u="none" cap="none" strike="noStrike">
                <a:solidFill>
                  <a:srgbClr val="373636"/>
                </a:solidFill>
                <a:latin typeface="Arial"/>
                <a:ea typeface="Arial"/>
                <a:cs typeface="Arial"/>
                <a:sym typeface="Arial"/>
              </a:rPr>
              <a:t>Akkoord = +1</a:t>
            </a:r>
            <a:endParaRPr b="0" i="0" sz="1600" u="none" cap="none" strike="noStrike">
              <a:solidFill>
                <a:srgbClr val="37363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nl-BE" sz="1600" u="none" cap="none" strike="noStrike">
                <a:solidFill>
                  <a:srgbClr val="373636"/>
                </a:solidFill>
                <a:latin typeface="Arial"/>
                <a:ea typeface="Arial"/>
                <a:cs typeface="Arial"/>
                <a:sym typeface="Arial"/>
              </a:rPr>
              <a:t>Niet akkoord = - 1</a:t>
            </a:r>
            <a:endParaRPr b="0" i="0" sz="1600" u="none" cap="none" strike="noStrike">
              <a:solidFill>
                <a:srgbClr val="37363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nl-BE" sz="1600" u="none" cap="none" strike="noStrike">
                <a:solidFill>
                  <a:srgbClr val="373636"/>
                </a:solidFill>
                <a:latin typeface="Arial"/>
                <a:ea typeface="Arial"/>
                <a:cs typeface="Arial"/>
                <a:sym typeface="Arial"/>
              </a:rPr>
              <a:t>Onverschillig = 0</a:t>
            </a:r>
            <a:endParaRPr b="0" i="0" sz="1600" u="none" cap="none" strike="noStrike">
              <a:solidFill>
                <a:srgbClr val="373636"/>
              </a:solidFill>
              <a:latin typeface="Arial"/>
              <a:ea typeface="Arial"/>
              <a:cs typeface="Arial"/>
              <a:sym typeface="Arial"/>
            </a:endParaRPr>
          </a:p>
        </p:txBody>
      </p:sp>
      <p:sp>
        <p:nvSpPr>
          <p:cNvPr descr="Help Question&#10;" id="458" name="Google Shape;458;p3"/>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459" name="Google Shape;459;p3"/>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60" name="Google Shape;460;p3"/>
          <p:cNvPicPr preferRelativeResize="0"/>
          <p:nvPr/>
        </p:nvPicPr>
        <p:blipFill rotWithShape="1">
          <a:blip r:embed="rId3">
            <a:alphaModFix/>
          </a:blip>
          <a:srcRect b="0" l="0" r="0" t="0"/>
          <a:stretch/>
        </p:blipFill>
        <p:spPr>
          <a:xfrm>
            <a:off x="3918038" y="1727700"/>
            <a:ext cx="481025" cy="481025"/>
          </a:xfrm>
          <a:prstGeom prst="rect">
            <a:avLst/>
          </a:prstGeom>
          <a:noFill/>
          <a:ln>
            <a:noFill/>
          </a:ln>
        </p:spPr>
      </p:pic>
      <p:pic>
        <p:nvPicPr>
          <p:cNvPr id="461" name="Google Shape;461;p3"/>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462" name="Google Shape;462;p3"/>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3"/>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g2a8cea5efce_2_1"/>
          <p:cNvPicPr preferRelativeResize="0"/>
          <p:nvPr/>
        </p:nvPicPr>
        <p:blipFill rotWithShape="1">
          <a:blip r:embed="rId3">
            <a:alphaModFix/>
          </a:blip>
          <a:srcRect b="0" l="0" r="0" t="0"/>
          <a:stretch/>
        </p:blipFill>
        <p:spPr>
          <a:xfrm rot="1955703">
            <a:off x="6779729" y="3739275"/>
            <a:ext cx="1477500" cy="1477500"/>
          </a:xfrm>
          <a:prstGeom prst="rect">
            <a:avLst/>
          </a:prstGeom>
          <a:noFill/>
          <a:ln>
            <a:noFill/>
          </a:ln>
        </p:spPr>
      </p:pic>
      <p:sp>
        <p:nvSpPr>
          <p:cNvPr id="666" name="Google Shape;666;g2a8cea5efce_2_1"/>
          <p:cNvSpPr txBox="1"/>
          <p:nvPr/>
        </p:nvSpPr>
        <p:spPr>
          <a:xfrm>
            <a:off x="628650" y="273850"/>
            <a:ext cx="81192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Situering van het </a:t>
            </a:r>
            <a:r>
              <a:rPr b="1" lang="nl-BE" sz="3000"/>
              <a:t>data</a:t>
            </a:r>
            <a:r>
              <a:rPr b="1" i="0" lang="nl-BE" sz="3000" u="none" cap="none" strike="noStrike">
                <a:solidFill>
                  <a:srgbClr val="000000"/>
                </a:solidFill>
                <a:latin typeface="Arial"/>
                <a:ea typeface="Arial"/>
                <a:cs typeface="Arial"/>
                <a:sym typeface="Arial"/>
              </a:rPr>
              <a:t>model</a:t>
            </a:r>
            <a:endParaRPr/>
          </a:p>
        </p:txBody>
      </p:sp>
      <p:cxnSp>
        <p:nvCxnSpPr>
          <p:cNvPr id="667" name="Google Shape;667;g2a8cea5efce_2_1"/>
          <p:cNvCxnSpPr/>
          <p:nvPr/>
        </p:nvCxnSpPr>
        <p:spPr>
          <a:xfrm>
            <a:off x="785700" y="4038925"/>
            <a:ext cx="7805100" cy="0"/>
          </a:xfrm>
          <a:prstGeom prst="straightConnector1">
            <a:avLst/>
          </a:prstGeom>
          <a:noFill/>
          <a:ln cap="flat" cmpd="sng" w="9525">
            <a:solidFill>
              <a:schemeClr val="dk1"/>
            </a:solidFill>
            <a:prstDash val="solid"/>
            <a:round/>
            <a:headEnd len="sm" w="sm" type="none"/>
            <a:tailEnd len="sm" w="sm" type="none"/>
          </a:ln>
        </p:spPr>
      </p:cxnSp>
      <p:cxnSp>
        <p:nvCxnSpPr>
          <p:cNvPr id="668" name="Google Shape;668;g2a8cea5efce_2_1"/>
          <p:cNvCxnSpPr/>
          <p:nvPr/>
        </p:nvCxnSpPr>
        <p:spPr>
          <a:xfrm>
            <a:off x="785700" y="2961400"/>
            <a:ext cx="7805100" cy="0"/>
          </a:xfrm>
          <a:prstGeom prst="straightConnector1">
            <a:avLst/>
          </a:prstGeom>
          <a:noFill/>
          <a:ln cap="flat" cmpd="sng" w="9525">
            <a:solidFill>
              <a:schemeClr val="dk1"/>
            </a:solidFill>
            <a:prstDash val="solid"/>
            <a:round/>
            <a:headEnd len="sm" w="sm" type="none"/>
            <a:tailEnd len="sm" w="sm" type="none"/>
          </a:ln>
        </p:spPr>
      </p:cxnSp>
      <p:sp>
        <p:nvSpPr>
          <p:cNvPr id="669" name="Google Shape;669;g2a8cea5efce_2_1"/>
          <p:cNvSpPr/>
          <p:nvPr/>
        </p:nvSpPr>
        <p:spPr>
          <a:xfrm>
            <a:off x="3455138" y="936913"/>
            <a:ext cx="2054700" cy="37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Ruwe data</a:t>
            </a:r>
            <a:endParaRPr b="0" i="0" sz="1400" u="none" cap="none" strike="noStrike">
              <a:solidFill>
                <a:srgbClr val="000000"/>
              </a:solidFill>
              <a:latin typeface="Proxima Nova"/>
              <a:ea typeface="Proxima Nova"/>
              <a:cs typeface="Proxima Nova"/>
              <a:sym typeface="Proxima Nova"/>
            </a:endParaRPr>
          </a:p>
        </p:txBody>
      </p:sp>
      <p:sp>
        <p:nvSpPr>
          <p:cNvPr id="670" name="Google Shape;670;g2a8cea5efce_2_1"/>
          <p:cNvSpPr/>
          <p:nvPr/>
        </p:nvSpPr>
        <p:spPr>
          <a:xfrm>
            <a:off x="3455138" y="2103769"/>
            <a:ext cx="2054700" cy="37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Ruimtelijke indicatoren</a:t>
            </a:r>
            <a:endParaRPr b="0" i="0" sz="1400" u="none" cap="none" strike="noStrike">
              <a:solidFill>
                <a:srgbClr val="000000"/>
              </a:solidFill>
              <a:latin typeface="Proxima Nova"/>
              <a:ea typeface="Proxima Nova"/>
              <a:cs typeface="Proxima Nova"/>
              <a:sym typeface="Proxima Nova"/>
            </a:endParaRPr>
          </a:p>
        </p:txBody>
      </p:sp>
      <p:sp>
        <p:nvSpPr>
          <p:cNvPr id="671" name="Google Shape;671;g2a8cea5efce_2_1"/>
          <p:cNvSpPr/>
          <p:nvPr/>
        </p:nvSpPr>
        <p:spPr>
          <a:xfrm>
            <a:off x="3455138" y="4432600"/>
            <a:ext cx="2054700" cy="37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Ruimtelijke plannen</a:t>
            </a:r>
            <a:endParaRPr b="0" i="0" sz="1400" u="none" cap="none" strike="noStrike">
              <a:solidFill>
                <a:srgbClr val="000000"/>
              </a:solidFill>
              <a:latin typeface="Proxima Nova"/>
              <a:ea typeface="Proxima Nova"/>
              <a:cs typeface="Proxima Nova"/>
              <a:sym typeface="Proxima Nova"/>
            </a:endParaRPr>
          </a:p>
        </p:txBody>
      </p:sp>
      <p:grpSp>
        <p:nvGrpSpPr>
          <p:cNvPr id="672" name="Google Shape;672;g2a8cea5efce_2_1"/>
          <p:cNvGrpSpPr/>
          <p:nvPr/>
        </p:nvGrpSpPr>
        <p:grpSpPr>
          <a:xfrm>
            <a:off x="7654834" y="1884464"/>
            <a:ext cx="275814" cy="154141"/>
            <a:chOff x="6943296" y="513283"/>
            <a:chExt cx="213000" cy="173798"/>
          </a:xfrm>
        </p:grpSpPr>
        <p:sp>
          <p:nvSpPr>
            <p:cNvPr id="673" name="Google Shape;673;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675" name="Google Shape;675;g2a8cea5efce_2_1"/>
          <p:cNvGrpSpPr/>
          <p:nvPr/>
        </p:nvGrpSpPr>
        <p:grpSpPr>
          <a:xfrm>
            <a:off x="8142739" y="1884464"/>
            <a:ext cx="275814" cy="154141"/>
            <a:chOff x="6943296" y="513283"/>
            <a:chExt cx="213000" cy="173798"/>
          </a:xfrm>
        </p:grpSpPr>
        <p:sp>
          <p:nvSpPr>
            <p:cNvPr id="676" name="Google Shape;676;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678" name="Google Shape;678;g2a8cea5efce_2_1"/>
          <p:cNvGrpSpPr/>
          <p:nvPr/>
        </p:nvGrpSpPr>
        <p:grpSpPr>
          <a:xfrm>
            <a:off x="7083807" y="1884464"/>
            <a:ext cx="275814" cy="154141"/>
            <a:chOff x="6943296" y="513283"/>
            <a:chExt cx="213000" cy="173798"/>
          </a:xfrm>
        </p:grpSpPr>
        <p:sp>
          <p:nvSpPr>
            <p:cNvPr id="679" name="Google Shape;679;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681" name="Google Shape;681;g2a8cea5efce_2_1"/>
          <p:cNvGrpSpPr/>
          <p:nvPr/>
        </p:nvGrpSpPr>
        <p:grpSpPr>
          <a:xfrm>
            <a:off x="6618350" y="2674269"/>
            <a:ext cx="275814" cy="154141"/>
            <a:chOff x="6943296" y="513283"/>
            <a:chExt cx="213000" cy="173798"/>
          </a:xfrm>
        </p:grpSpPr>
        <p:sp>
          <p:nvSpPr>
            <p:cNvPr id="682" name="Google Shape;682;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684" name="Google Shape;684;g2a8cea5efce_2_1"/>
          <p:cNvGrpSpPr/>
          <p:nvPr/>
        </p:nvGrpSpPr>
        <p:grpSpPr>
          <a:xfrm>
            <a:off x="6618347" y="2412175"/>
            <a:ext cx="275814" cy="154141"/>
            <a:chOff x="6943296" y="513283"/>
            <a:chExt cx="213000" cy="173798"/>
          </a:xfrm>
        </p:grpSpPr>
        <p:sp>
          <p:nvSpPr>
            <p:cNvPr id="685" name="Google Shape;685;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687" name="Google Shape;687;g2a8cea5efce_2_1"/>
          <p:cNvGrpSpPr/>
          <p:nvPr/>
        </p:nvGrpSpPr>
        <p:grpSpPr>
          <a:xfrm>
            <a:off x="6618349" y="2161725"/>
            <a:ext cx="275814" cy="154141"/>
            <a:chOff x="6943296" y="513283"/>
            <a:chExt cx="213000" cy="173798"/>
          </a:xfrm>
        </p:grpSpPr>
        <p:sp>
          <p:nvSpPr>
            <p:cNvPr id="688" name="Google Shape;688;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690" name="Google Shape;690;g2a8cea5efce_2_1"/>
          <p:cNvGrpSpPr/>
          <p:nvPr/>
        </p:nvGrpSpPr>
        <p:grpSpPr>
          <a:xfrm>
            <a:off x="7654834" y="2438897"/>
            <a:ext cx="275814" cy="154141"/>
            <a:chOff x="6943296" y="513283"/>
            <a:chExt cx="213000" cy="173798"/>
          </a:xfrm>
        </p:grpSpPr>
        <p:sp>
          <p:nvSpPr>
            <p:cNvPr id="691" name="Google Shape;691;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693" name="Google Shape;693;g2a8cea5efce_2_1"/>
          <p:cNvGrpSpPr/>
          <p:nvPr/>
        </p:nvGrpSpPr>
        <p:grpSpPr>
          <a:xfrm>
            <a:off x="7654834" y="2146544"/>
            <a:ext cx="275814" cy="154141"/>
            <a:chOff x="6943296" y="513283"/>
            <a:chExt cx="213000" cy="173798"/>
          </a:xfrm>
        </p:grpSpPr>
        <p:sp>
          <p:nvSpPr>
            <p:cNvPr id="694" name="Google Shape;694;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cxnSp>
        <p:nvCxnSpPr>
          <p:cNvPr id="696" name="Google Shape;696;g2a8cea5efce_2_1"/>
          <p:cNvCxnSpPr/>
          <p:nvPr/>
        </p:nvCxnSpPr>
        <p:spPr>
          <a:xfrm>
            <a:off x="7792279" y="2300721"/>
            <a:ext cx="0" cy="138300"/>
          </a:xfrm>
          <a:prstGeom prst="straightConnector1">
            <a:avLst/>
          </a:prstGeom>
          <a:noFill/>
          <a:ln cap="flat" cmpd="sng" w="9525">
            <a:solidFill>
              <a:schemeClr val="dk2"/>
            </a:solidFill>
            <a:prstDash val="solid"/>
            <a:round/>
            <a:headEnd len="sm" w="sm" type="none"/>
            <a:tailEnd len="sm" w="sm" type="none"/>
          </a:ln>
        </p:spPr>
      </p:cxnSp>
      <p:cxnSp>
        <p:nvCxnSpPr>
          <p:cNvPr id="697" name="Google Shape;697;g2a8cea5efce_2_1"/>
          <p:cNvCxnSpPr/>
          <p:nvPr/>
        </p:nvCxnSpPr>
        <p:spPr>
          <a:xfrm>
            <a:off x="7792285" y="2038587"/>
            <a:ext cx="0" cy="107700"/>
          </a:xfrm>
          <a:prstGeom prst="straightConnector1">
            <a:avLst/>
          </a:prstGeom>
          <a:noFill/>
          <a:ln cap="flat" cmpd="sng" w="9525">
            <a:solidFill>
              <a:srgbClr val="595959"/>
            </a:solidFill>
            <a:prstDash val="solid"/>
            <a:round/>
            <a:headEnd len="sm" w="sm" type="none"/>
            <a:tailEnd len="sm" w="sm" type="none"/>
          </a:ln>
        </p:spPr>
      </p:cxnSp>
      <p:grpSp>
        <p:nvGrpSpPr>
          <p:cNvPr id="698" name="Google Shape;698;g2a8cea5efce_2_1"/>
          <p:cNvGrpSpPr/>
          <p:nvPr/>
        </p:nvGrpSpPr>
        <p:grpSpPr>
          <a:xfrm>
            <a:off x="6618343" y="1884507"/>
            <a:ext cx="275814" cy="154141"/>
            <a:chOff x="6943296" y="513283"/>
            <a:chExt cx="213000" cy="173798"/>
          </a:xfrm>
        </p:grpSpPr>
        <p:sp>
          <p:nvSpPr>
            <p:cNvPr id="699" name="Google Shape;699;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cxnSp>
        <p:nvCxnSpPr>
          <p:cNvPr id="701" name="Google Shape;701;g2a8cea5efce_2_1"/>
          <p:cNvCxnSpPr>
            <a:stCxn id="699" idx="2"/>
            <a:endCxn id="689" idx="0"/>
          </p:cNvCxnSpPr>
          <p:nvPr/>
        </p:nvCxnSpPr>
        <p:spPr>
          <a:xfrm>
            <a:off x="6756250" y="2038648"/>
            <a:ext cx="0" cy="123000"/>
          </a:xfrm>
          <a:prstGeom prst="straightConnector1">
            <a:avLst/>
          </a:prstGeom>
          <a:noFill/>
          <a:ln cap="flat" cmpd="sng" w="9525">
            <a:solidFill>
              <a:schemeClr val="dk2"/>
            </a:solidFill>
            <a:prstDash val="solid"/>
            <a:round/>
            <a:headEnd len="med" w="med" type="triangle"/>
            <a:tailEnd len="sm" w="sm" type="none"/>
          </a:ln>
        </p:spPr>
      </p:cxnSp>
      <p:grpSp>
        <p:nvGrpSpPr>
          <p:cNvPr id="702" name="Google Shape;702;g2a8cea5efce_2_1"/>
          <p:cNvGrpSpPr/>
          <p:nvPr/>
        </p:nvGrpSpPr>
        <p:grpSpPr>
          <a:xfrm>
            <a:off x="8142781" y="2146553"/>
            <a:ext cx="275814" cy="154141"/>
            <a:chOff x="6943296" y="513283"/>
            <a:chExt cx="213000" cy="173798"/>
          </a:xfrm>
        </p:grpSpPr>
        <p:sp>
          <p:nvSpPr>
            <p:cNvPr id="703" name="Google Shape;703;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cxnSp>
        <p:nvCxnSpPr>
          <p:cNvPr id="705" name="Google Shape;705;g2a8cea5efce_2_1"/>
          <p:cNvCxnSpPr/>
          <p:nvPr/>
        </p:nvCxnSpPr>
        <p:spPr>
          <a:xfrm>
            <a:off x="7930219" y="2246167"/>
            <a:ext cx="212100" cy="0"/>
          </a:xfrm>
          <a:prstGeom prst="straightConnector1">
            <a:avLst/>
          </a:prstGeom>
          <a:noFill/>
          <a:ln cap="flat" cmpd="sng" w="9525">
            <a:solidFill>
              <a:schemeClr val="dk2"/>
            </a:solidFill>
            <a:prstDash val="solid"/>
            <a:round/>
            <a:headEnd len="sm" w="sm" type="none"/>
            <a:tailEnd len="sm" w="sm" type="none"/>
          </a:ln>
        </p:spPr>
      </p:cxnSp>
      <p:cxnSp>
        <p:nvCxnSpPr>
          <p:cNvPr id="706" name="Google Shape;706;g2a8cea5efce_2_1"/>
          <p:cNvCxnSpPr>
            <a:stCxn id="699" idx="3"/>
            <a:endCxn id="679" idx="1"/>
          </p:cNvCxnSpPr>
          <p:nvPr/>
        </p:nvCxnSpPr>
        <p:spPr>
          <a:xfrm>
            <a:off x="6894157" y="1984104"/>
            <a:ext cx="189600" cy="0"/>
          </a:xfrm>
          <a:prstGeom prst="straightConnector1">
            <a:avLst/>
          </a:prstGeom>
          <a:noFill/>
          <a:ln cap="flat" cmpd="sng" w="9525">
            <a:solidFill>
              <a:schemeClr val="dk2"/>
            </a:solidFill>
            <a:prstDash val="solid"/>
            <a:round/>
            <a:headEnd len="sm" w="sm" type="none"/>
            <a:tailEnd len="sm" w="sm" type="none"/>
          </a:ln>
        </p:spPr>
      </p:cxnSp>
      <p:cxnSp>
        <p:nvCxnSpPr>
          <p:cNvPr id="707" name="Google Shape;707;g2a8cea5efce_2_1"/>
          <p:cNvCxnSpPr>
            <a:stCxn id="685" idx="3"/>
            <a:endCxn id="679" idx="2"/>
          </p:cNvCxnSpPr>
          <p:nvPr/>
        </p:nvCxnSpPr>
        <p:spPr>
          <a:xfrm flipH="1" rot="10800000">
            <a:off x="6894161" y="2038672"/>
            <a:ext cx="327600" cy="473100"/>
          </a:xfrm>
          <a:prstGeom prst="bentConnector2">
            <a:avLst/>
          </a:prstGeom>
          <a:noFill/>
          <a:ln cap="flat" cmpd="sng" w="9525">
            <a:solidFill>
              <a:schemeClr val="dk2"/>
            </a:solidFill>
            <a:prstDash val="solid"/>
            <a:round/>
            <a:headEnd len="sm" w="sm" type="none"/>
            <a:tailEnd len="sm" w="sm" type="none"/>
          </a:ln>
        </p:spPr>
      </p:cxnSp>
      <p:cxnSp>
        <p:nvCxnSpPr>
          <p:cNvPr id="708" name="Google Shape;708;g2a8cea5efce_2_1"/>
          <p:cNvCxnSpPr>
            <a:stCxn id="682" idx="3"/>
            <a:endCxn id="679" idx="2"/>
          </p:cNvCxnSpPr>
          <p:nvPr/>
        </p:nvCxnSpPr>
        <p:spPr>
          <a:xfrm flipH="1" rot="10800000">
            <a:off x="6894164" y="2038566"/>
            <a:ext cx="327600" cy="735300"/>
          </a:xfrm>
          <a:prstGeom prst="bentConnector2">
            <a:avLst/>
          </a:prstGeom>
          <a:noFill/>
          <a:ln cap="flat" cmpd="sng" w="9525">
            <a:solidFill>
              <a:schemeClr val="dk2"/>
            </a:solidFill>
            <a:prstDash val="solid"/>
            <a:round/>
            <a:headEnd len="sm" w="sm" type="none"/>
            <a:tailEnd len="med" w="med" type="triangle"/>
          </a:ln>
        </p:spPr>
      </p:cxnSp>
      <p:cxnSp>
        <p:nvCxnSpPr>
          <p:cNvPr id="709" name="Google Shape;709;g2a8cea5efce_2_1"/>
          <p:cNvCxnSpPr>
            <a:stCxn id="694" idx="1"/>
          </p:cNvCxnSpPr>
          <p:nvPr/>
        </p:nvCxnSpPr>
        <p:spPr>
          <a:xfrm rot="10800000">
            <a:off x="7327234" y="2043042"/>
            <a:ext cx="327600" cy="203100"/>
          </a:xfrm>
          <a:prstGeom prst="bentConnector3">
            <a:avLst>
              <a:gd fmla="val 50000" name="adj1"/>
            </a:avLst>
          </a:prstGeom>
          <a:noFill/>
          <a:ln cap="flat" cmpd="sng" w="9525">
            <a:solidFill>
              <a:schemeClr val="dk2"/>
            </a:solidFill>
            <a:prstDash val="solid"/>
            <a:round/>
            <a:headEnd len="sm" w="sm" type="none"/>
            <a:tailEnd len="med" w="med" type="triangle"/>
          </a:ln>
        </p:spPr>
      </p:cxnSp>
      <p:grpSp>
        <p:nvGrpSpPr>
          <p:cNvPr id="710" name="Google Shape;710;g2a8cea5efce_2_1"/>
          <p:cNvGrpSpPr/>
          <p:nvPr/>
        </p:nvGrpSpPr>
        <p:grpSpPr>
          <a:xfrm>
            <a:off x="8142739" y="2438901"/>
            <a:ext cx="275814" cy="154141"/>
            <a:chOff x="6943296" y="513283"/>
            <a:chExt cx="213000" cy="173798"/>
          </a:xfrm>
        </p:grpSpPr>
        <p:sp>
          <p:nvSpPr>
            <p:cNvPr id="711" name="Google Shape;711;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sp>
        <p:nvSpPr>
          <p:cNvPr id="713" name="Google Shape;713;g2a8cea5efce_2_1"/>
          <p:cNvSpPr/>
          <p:nvPr/>
        </p:nvSpPr>
        <p:spPr>
          <a:xfrm rot="10800000">
            <a:off x="4344650" y="1388948"/>
            <a:ext cx="275700" cy="6423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14" name="Google Shape;714;g2a8cea5efce_2_1"/>
          <p:cNvSpPr txBox="1"/>
          <p:nvPr/>
        </p:nvSpPr>
        <p:spPr>
          <a:xfrm>
            <a:off x="632000" y="742675"/>
            <a:ext cx="2672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400"/>
              <a:buFont typeface="Arial"/>
              <a:buNone/>
            </a:pPr>
            <a:r>
              <a:rPr lang="nl-BE">
                <a:latin typeface="Proxima Nova"/>
                <a:ea typeface="Proxima Nova"/>
                <a:cs typeface="Proxima Nova"/>
                <a:sym typeface="Proxima Nova"/>
              </a:rPr>
              <a:t>De totale oppervlakte van de gemeente Aalst is 7866 ha.</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3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nl-BE">
                <a:latin typeface="Proxima Nova"/>
                <a:ea typeface="Proxima Nova"/>
                <a:cs typeface="Proxima Nova"/>
                <a:sym typeface="Proxima Nova"/>
              </a:rPr>
              <a:t>Een bepaald gebied van 1m</a:t>
            </a:r>
            <a:r>
              <a:rPr baseline="30000" lang="nl-BE">
                <a:latin typeface="Proxima Nova"/>
                <a:ea typeface="Proxima Nova"/>
                <a:cs typeface="Proxima Nova"/>
                <a:sym typeface="Proxima Nova"/>
              </a:rPr>
              <a:t>2</a:t>
            </a:r>
            <a:r>
              <a:rPr lang="nl-BE">
                <a:latin typeface="Proxima Nova"/>
                <a:ea typeface="Proxima Nova"/>
                <a:cs typeface="Proxima Nova"/>
                <a:sym typeface="Proxima Nova"/>
              </a:rPr>
              <a:t> in de gemeente Aalst is verhard.</a:t>
            </a:r>
            <a:endParaRPr>
              <a:latin typeface="Proxima Nova"/>
              <a:ea typeface="Proxima Nova"/>
              <a:cs typeface="Proxima Nova"/>
              <a:sym typeface="Proxima Nova"/>
            </a:endParaRPr>
          </a:p>
        </p:txBody>
      </p:sp>
      <p:sp>
        <p:nvSpPr>
          <p:cNvPr id="715" name="Google Shape;715;g2a8cea5efce_2_1"/>
          <p:cNvSpPr txBox="1"/>
          <p:nvPr/>
        </p:nvSpPr>
        <p:spPr>
          <a:xfrm>
            <a:off x="628650" y="1993500"/>
            <a:ext cx="252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De </a:t>
            </a:r>
            <a:r>
              <a:rPr lang="nl-BE">
                <a:latin typeface="Proxima Nova"/>
                <a:ea typeface="Proxima Nova"/>
                <a:cs typeface="Proxima Nova"/>
                <a:sym typeface="Proxima Nova"/>
              </a:rPr>
              <a:t>verharde oppervlakte van de gemeente Aalst is 1874 ha.</a:t>
            </a:r>
            <a:endParaRPr>
              <a:latin typeface="Proxima Nova"/>
              <a:ea typeface="Proxima Nova"/>
              <a:cs typeface="Proxima Nova"/>
              <a:sym typeface="Proxima Nova"/>
            </a:endParaRPr>
          </a:p>
        </p:txBody>
      </p:sp>
      <p:sp>
        <p:nvSpPr>
          <p:cNvPr id="716" name="Google Shape;716;g2a8cea5efce_2_1"/>
          <p:cNvSpPr txBox="1"/>
          <p:nvPr/>
        </p:nvSpPr>
        <p:spPr>
          <a:xfrm>
            <a:off x="707000" y="4068900"/>
            <a:ext cx="2718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Op basis van verschillende ruimtelijke indicatoren wordt er een ruimtelijk structuurplan voor de </a:t>
            </a:r>
            <a:r>
              <a:rPr lang="nl-BE">
                <a:latin typeface="Proxima Nova"/>
                <a:ea typeface="Proxima Nova"/>
                <a:cs typeface="Proxima Nova"/>
                <a:sym typeface="Proxima Nova"/>
              </a:rPr>
              <a:t>gemeente Aalst</a:t>
            </a:r>
            <a:r>
              <a:rPr b="0" i="0" lang="nl-BE" sz="1400" u="none" cap="none" strike="noStrike">
                <a:solidFill>
                  <a:srgbClr val="000000"/>
                </a:solidFill>
                <a:latin typeface="Proxima Nova"/>
                <a:ea typeface="Proxima Nova"/>
                <a:cs typeface="Proxima Nova"/>
                <a:sym typeface="Proxima Nova"/>
              </a:rPr>
              <a:t> uitgewerkt.</a:t>
            </a:r>
            <a:endParaRPr b="0" i="0" sz="1400" u="none" cap="none" strike="noStrike">
              <a:solidFill>
                <a:srgbClr val="000000"/>
              </a:solidFill>
              <a:latin typeface="Proxima Nova"/>
              <a:ea typeface="Proxima Nova"/>
              <a:cs typeface="Proxima Nova"/>
              <a:sym typeface="Proxima Nova"/>
            </a:endParaRPr>
          </a:p>
        </p:txBody>
      </p:sp>
      <p:sp>
        <p:nvSpPr>
          <p:cNvPr id="717" name="Google Shape;717;g2a8cea5efce_2_1"/>
          <p:cNvSpPr txBox="1"/>
          <p:nvPr/>
        </p:nvSpPr>
        <p:spPr>
          <a:xfrm>
            <a:off x="3522338" y="1509389"/>
            <a:ext cx="1920300" cy="303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Proxima Nova"/>
                <a:ea typeface="Proxima Nova"/>
                <a:cs typeface="Proxima Nova"/>
                <a:sym typeface="Proxima Nova"/>
              </a:rPr>
              <a:t>Focus van OSLO SRP</a:t>
            </a:r>
            <a:endParaRPr b="1" i="0" sz="1400" u="none" cap="none" strike="noStrike">
              <a:solidFill>
                <a:schemeClr val="lt1"/>
              </a:solidFill>
              <a:latin typeface="Proxima Nova"/>
              <a:ea typeface="Proxima Nova"/>
              <a:cs typeface="Proxima Nova"/>
              <a:sym typeface="Proxima Nova"/>
            </a:endParaRPr>
          </a:p>
        </p:txBody>
      </p:sp>
      <p:pic>
        <p:nvPicPr>
          <p:cNvPr id="718" name="Google Shape;718;g2a8cea5efce_2_1"/>
          <p:cNvPicPr preferRelativeResize="0"/>
          <p:nvPr/>
        </p:nvPicPr>
        <p:blipFill rotWithShape="1">
          <a:blip r:embed="rId4">
            <a:alphaModFix/>
          </a:blip>
          <a:srcRect b="57026" l="0" r="0" t="0"/>
          <a:stretch/>
        </p:blipFill>
        <p:spPr>
          <a:xfrm>
            <a:off x="6558325" y="853524"/>
            <a:ext cx="1920300" cy="546300"/>
          </a:xfrm>
          <a:prstGeom prst="rect">
            <a:avLst/>
          </a:prstGeom>
          <a:noFill/>
          <a:ln>
            <a:noFill/>
          </a:ln>
        </p:spPr>
      </p:pic>
      <p:sp>
        <p:nvSpPr>
          <p:cNvPr id="719" name="Google Shape;719;g2a8cea5efce_2_1"/>
          <p:cNvSpPr/>
          <p:nvPr/>
        </p:nvSpPr>
        <p:spPr>
          <a:xfrm>
            <a:off x="3455138" y="3265757"/>
            <a:ext cx="2054700" cy="37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Ruimtelijke indicatoren</a:t>
            </a:r>
            <a:endParaRPr b="0" i="0" sz="1400" u="none" cap="none" strike="noStrike">
              <a:solidFill>
                <a:srgbClr val="000000"/>
              </a:solidFill>
              <a:latin typeface="Proxima Nova"/>
              <a:ea typeface="Proxima Nova"/>
              <a:cs typeface="Proxima Nova"/>
              <a:sym typeface="Proxima Nova"/>
            </a:endParaRPr>
          </a:p>
        </p:txBody>
      </p:sp>
      <p:sp>
        <p:nvSpPr>
          <p:cNvPr id="720" name="Google Shape;720;g2a8cea5efce_2_1"/>
          <p:cNvSpPr/>
          <p:nvPr/>
        </p:nvSpPr>
        <p:spPr>
          <a:xfrm rot="10800000">
            <a:off x="4344650" y="2550936"/>
            <a:ext cx="275700" cy="6423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21" name="Google Shape;721;g2a8cea5efce_2_1"/>
          <p:cNvSpPr/>
          <p:nvPr/>
        </p:nvSpPr>
        <p:spPr>
          <a:xfrm rot="10800000">
            <a:off x="4344650" y="3717786"/>
            <a:ext cx="275700" cy="6423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cxnSp>
        <p:nvCxnSpPr>
          <p:cNvPr id="722" name="Google Shape;722;g2a8cea5efce_2_1"/>
          <p:cNvCxnSpPr/>
          <p:nvPr/>
        </p:nvCxnSpPr>
        <p:spPr>
          <a:xfrm>
            <a:off x="785700" y="1827900"/>
            <a:ext cx="7805100" cy="0"/>
          </a:xfrm>
          <a:prstGeom prst="straightConnector1">
            <a:avLst/>
          </a:prstGeom>
          <a:noFill/>
          <a:ln cap="flat" cmpd="sng" w="9525">
            <a:solidFill>
              <a:schemeClr val="dk1"/>
            </a:solidFill>
            <a:prstDash val="solid"/>
            <a:round/>
            <a:headEnd len="sm" w="sm" type="none"/>
            <a:tailEnd len="sm" w="sm" type="none"/>
          </a:ln>
        </p:spPr>
      </p:cxnSp>
      <p:grpSp>
        <p:nvGrpSpPr>
          <p:cNvPr id="723" name="Google Shape;723;g2a8cea5efce_2_1"/>
          <p:cNvGrpSpPr/>
          <p:nvPr/>
        </p:nvGrpSpPr>
        <p:grpSpPr>
          <a:xfrm>
            <a:off x="7627384" y="3058952"/>
            <a:ext cx="275814" cy="154141"/>
            <a:chOff x="6943296" y="513283"/>
            <a:chExt cx="213000" cy="173798"/>
          </a:xfrm>
        </p:grpSpPr>
        <p:sp>
          <p:nvSpPr>
            <p:cNvPr id="724" name="Google Shape;724;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26" name="Google Shape;726;g2a8cea5efce_2_1"/>
          <p:cNvGrpSpPr/>
          <p:nvPr/>
        </p:nvGrpSpPr>
        <p:grpSpPr>
          <a:xfrm>
            <a:off x="8115289" y="3058952"/>
            <a:ext cx="275814" cy="154141"/>
            <a:chOff x="6943296" y="513283"/>
            <a:chExt cx="213000" cy="173798"/>
          </a:xfrm>
        </p:grpSpPr>
        <p:sp>
          <p:nvSpPr>
            <p:cNvPr id="727" name="Google Shape;727;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29" name="Google Shape;729;g2a8cea5efce_2_1"/>
          <p:cNvGrpSpPr/>
          <p:nvPr/>
        </p:nvGrpSpPr>
        <p:grpSpPr>
          <a:xfrm>
            <a:off x="7056357" y="3058952"/>
            <a:ext cx="275814" cy="154141"/>
            <a:chOff x="6943296" y="513283"/>
            <a:chExt cx="213000" cy="173798"/>
          </a:xfrm>
        </p:grpSpPr>
        <p:sp>
          <p:nvSpPr>
            <p:cNvPr id="730" name="Google Shape;730;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32" name="Google Shape;732;g2a8cea5efce_2_1"/>
          <p:cNvGrpSpPr/>
          <p:nvPr/>
        </p:nvGrpSpPr>
        <p:grpSpPr>
          <a:xfrm>
            <a:off x="6590900" y="3848756"/>
            <a:ext cx="275814" cy="154141"/>
            <a:chOff x="6943296" y="513283"/>
            <a:chExt cx="213000" cy="173798"/>
          </a:xfrm>
        </p:grpSpPr>
        <p:sp>
          <p:nvSpPr>
            <p:cNvPr id="733" name="Google Shape;733;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35" name="Google Shape;735;g2a8cea5efce_2_1"/>
          <p:cNvGrpSpPr/>
          <p:nvPr/>
        </p:nvGrpSpPr>
        <p:grpSpPr>
          <a:xfrm>
            <a:off x="6590897" y="3586662"/>
            <a:ext cx="275814" cy="154141"/>
            <a:chOff x="6943296" y="513283"/>
            <a:chExt cx="213000" cy="173798"/>
          </a:xfrm>
        </p:grpSpPr>
        <p:sp>
          <p:nvSpPr>
            <p:cNvPr id="736" name="Google Shape;736;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38" name="Google Shape;738;g2a8cea5efce_2_1"/>
          <p:cNvGrpSpPr/>
          <p:nvPr/>
        </p:nvGrpSpPr>
        <p:grpSpPr>
          <a:xfrm>
            <a:off x="6590899" y="3336212"/>
            <a:ext cx="275814" cy="154141"/>
            <a:chOff x="6943296" y="513283"/>
            <a:chExt cx="213000" cy="173798"/>
          </a:xfrm>
        </p:grpSpPr>
        <p:sp>
          <p:nvSpPr>
            <p:cNvPr id="739" name="Google Shape;739;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41" name="Google Shape;741;g2a8cea5efce_2_1"/>
          <p:cNvGrpSpPr/>
          <p:nvPr/>
        </p:nvGrpSpPr>
        <p:grpSpPr>
          <a:xfrm>
            <a:off x="7627384" y="3613384"/>
            <a:ext cx="275814" cy="154141"/>
            <a:chOff x="6943296" y="513283"/>
            <a:chExt cx="213000" cy="173798"/>
          </a:xfrm>
        </p:grpSpPr>
        <p:sp>
          <p:nvSpPr>
            <p:cNvPr id="742" name="Google Shape;742;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44" name="Google Shape;744;g2a8cea5efce_2_1"/>
          <p:cNvGrpSpPr/>
          <p:nvPr/>
        </p:nvGrpSpPr>
        <p:grpSpPr>
          <a:xfrm>
            <a:off x="7627384" y="3321032"/>
            <a:ext cx="275814" cy="154141"/>
            <a:chOff x="6943296" y="513283"/>
            <a:chExt cx="213000" cy="173798"/>
          </a:xfrm>
        </p:grpSpPr>
        <p:sp>
          <p:nvSpPr>
            <p:cNvPr id="745" name="Google Shape;745;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cxnSp>
        <p:nvCxnSpPr>
          <p:cNvPr id="747" name="Google Shape;747;g2a8cea5efce_2_1"/>
          <p:cNvCxnSpPr/>
          <p:nvPr/>
        </p:nvCxnSpPr>
        <p:spPr>
          <a:xfrm>
            <a:off x="7764829" y="3475209"/>
            <a:ext cx="0" cy="138300"/>
          </a:xfrm>
          <a:prstGeom prst="straightConnector1">
            <a:avLst/>
          </a:prstGeom>
          <a:noFill/>
          <a:ln cap="flat" cmpd="sng" w="9525">
            <a:solidFill>
              <a:schemeClr val="dk2"/>
            </a:solidFill>
            <a:prstDash val="solid"/>
            <a:round/>
            <a:headEnd len="sm" w="sm" type="none"/>
            <a:tailEnd len="sm" w="sm" type="none"/>
          </a:ln>
        </p:spPr>
      </p:cxnSp>
      <p:cxnSp>
        <p:nvCxnSpPr>
          <p:cNvPr id="748" name="Google Shape;748;g2a8cea5efce_2_1"/>
          <p:cNvCxnSpPr/>
          <p:nvPr/>
        </p:nvCxnSpPr>
        <p:spPr>
          <a:xfrm>
            <a:off x="7764835" y="3213075"/>
            <a:ext cx="0" cy="107700"/>
          </a:xfrm>
          <a:prstGeom prst="straightConnector1">
            <a:avLst/>
          </a:prstGeom>
          <a:noFill/>
          <a:ln cap="flat" cmpd="sng" w="9525">
            <a:solidFill>
              <a:srgbClr val="595959"/>
            </a:solidFill>
            <a:prstDash val="solid"/>
            <a:round/>
            <a:headEnd len="sm" w="sm" type="none"/>
            <a:tailEnd len="sm" w="sm" type="none"/>
          </a:ln>
        </p:spPr>
      </p:cxnSp>
      <p:grpSp>
        <p:nvGrpSpPr>
          <p:cNvPr id="749" name="Google Shape;749;g2a8cea5efce_2_1"/>
          <p:cNvGrpSpPr/>
          <p:nvPr/>
        </p:nvGrpSpPr>
        <p:grpSpPr>
          <a:xfrm>
            <a:off x="6590893" y="3058994"/>
            <a:ext cx="275814" cy="154141"/>
            <a:chOff x="6943296" y="513283"/>
            <a:chExt cx="213000" cy="173798"/>
          </a:xfrm>
        </p:grpSpPr>
        <p:sp>
          <p:nvSpPr>
            <p:cNvPr id="750" name="Google Shape;750;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cxnSp>
        <p:nvCxnSpPr>
          <p:cNvPr id="752" name="Google Shape;752;g2a8cea5efce_2_1"/>
          <p:cNvCxnSpPr>
            <a:stCxn id="750" idx="2"/>
            <a:endCxn id="740" idx="0"/>
          </p:cNvCxnSpPr>
          <p:nvPr/>
        </p:nvCxnSpPr>
        <p:spPr>
          <a:xfrm>
            <a:off x="6728800" y="3213136"/>
            <a:ext cx="0" cy="123000"/>
          </a:xfrm>
          <a:prstGeom prst="straightConnector1">
            <a:avLst/>
          </a:prstGeom>
          <a:noFill/>
          <a:ln cap="flat" cmpd="sng" w="9525">
            <a:solidFill>
              <a:schemeClr val="dk2"/>
            </a:solidFill>
            <a:prstDash val="solid"/>
            <a:round/>
            <a:headEnd len="med" w="med" type="triangle"/>
            <a:tailEnd len="sm" w="sm" type="none"/>
          </a:ln>
        </p:spPr>
      </p:cxnSp>
      <p:grpSp>
        <p:nvGrpSpPr>
          <p:cNvPr id="753" name="Google Shape;753;g2a8cea5efce_2_1"/>
          <p:cNvGrpSpPr/>
          <p:nvPr/>
        </p:nvGrpSpPr>
        <p:grpSpPr>
          <a:xfrm>
            <a:off x="8115331" y="3321040"/>
            <a:ext cx="275814" cy="154141"/>
            <a:chOff x="6943296" y="513283"/>
            <a:chExt cx="213000" cy="173798"/>
          </a:xfrm>
        </p:grpSpPr>
        <p:sp>
          <p:nvSpPr>
            <p:cNvPr id="754" name="Google Shape;754;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cxnSp>
        <p:nvCxnSpPr>
          <p:cNvPr id="756" name="Google Shape;756;g2a8cea5efce_2_1"/>
          <p:cNvCxnSpPr/>
          <p:nvPr/>
        </p:nvCxnSpPr>
        <p:spPr>
          <a:xfrm>
            <a:off x="7902769" y="3420655"/>
            <a:ext cx="212100" cy="0"/>
          </a:xfrm>
          <a:prstGeom prst="straightConnector1">
            <a:avLst/>
          </a:prstGeom>
          <a:noFill/>
          <a:ln cap="flat" cmpd="sng" w="9525">
            <a:solidFill>
              <a:schemeClr val="dk2"/>
            </a:solidFill>
            <a:prstDash val="solid"/>
            <a:round/>
            <a:headEnd len="sm" w="sm" type="none"/>
            <a:tailEnd len="sm" w="sm" type="none"/>
          </a:ln>
        </p:spPr>
      </p:cxnSp>
      <p:cxnSp>
        <p:nvCxnSpPr>
          <p:cNvPr id="757" name="Google Shape;757;g2a8cea5efce_2_1"/>
          <p:cNvCxnSpPr>
            <a:stCxn id="750" idx="3"/>
            <a:endCxn id="730" idx="1"/>
          </p:cNvCxnSpPr>
          <p:nvPr/>
        </p:nvCxnSpPr>
        <p:spPr>
          <a:xfrm>
            <a:off x="6866707" y="3158591"/>
            <a:ext cx="189600" cy="0"/>
          </a:xfrm>
          <a:prstGeom prst="straightConnector1">
            <a:avLst/>
          </a:prstGeom>
          <a:noFill/>
          <a:ln cap="flat" cmpd="sng" w="9525">
            <a:solidFill>
              <a:schemeClr val="dk2"/>
            </a:solidFill>
            <a:prstDash val="solid"/>
            <a:round/>
            <a:headEnd len="sm" w="sm" type="none"/>
            <a:tailEnd len="sm" w="sm" type="none"/>
          </a:ln>
        </p:spPr>
      </p:cxnSp>
      <p:cxnSp>
        <p:nvCxnSpPr>
          <p:cNvPr id="758" name="Google Shape;758;g2a8cea5efce_2_1"/>
          <p:cNvCxnSpPr>
            <a:stCxn id="736" idx="3"/>
            <a:endCxn id="730" idx="2"/>
          </p:cNvCxnSpPr>
          <p:nvPr/>
        </p:nvCxnSpPr>
        <p:spPr>
          <a:xfrm flipH="1" rot="10800000">
            <a:off x="6866711" y="3213160"/>
            <a:ext cx="327600" cy="473100"/>
          </a:xfrm>
          <a:prstGeom prst="bentConnector2">
            <a:avLst/>
          </a:prstGeom>
          <a:noFill/>
          <a:ln cap="flat" cmpd="sng" w="9525">
            <a:solidFill>
              <a:schemeClr val="dk2"/>
            </a:solidFill>
            <a:prstDash val="solid"/>
            <a:round/>
            <a:headEnd len="sm" w="sm" type="none"/>
            <a:tailEnd len="sm" w="sm" type="none"/>
          </a:ln>
        </p:spPr>
      </p:cxnSp>
      <p:cxnSp>
        <p:nvCxnSpPr>
          <p:cNvPr id="759" name="Google Shape;759;g2a8cea5efce_2_1"/>
          <p:cNvCxnSpPr>
            <a:stCxn id="733" idx="3"/>
            <a:endCxn id="730" idx="2"/>
          </p:cNvCxnSpPr>
          <p:nvPr/>
        </p:nvCxnSpPr>
        <p:spPr>
          <a:xfrm flipH="1" rot="10800000">
            <a:off x="6866714" y="3213053"/>
            <a:ext cx="327600" cy="735300"/>
          </a:xfrm>
          <a:prstGeom prst="bentConnector2">
            <a:avLst/>
          </a:prstGeom>
          <a:noFill/>
          <a:ln cap="flat" cmpd="sng" w="9525">
            <a:solidFill>
              <a:schemeClr val="dk2"/>
            </a:solidFill>
            <a:prstDash val="solid"/>
            <a:round/>
            <a:headEnd len="sm" w="sm" type="none"/>
            <a:tailEnd len="med" w="med" type="triangle"/>
          </a:ln>
        </p:spPr>
      </p:cxnSp>
      <p:cxnSp>
        <p:nvCxnSpPr>
          <p:cNvPr id="760" name="Google Shape;760;g2a8cea5efce_2_1"/>
          <p:cNvCxnSpPr>
            <a:stCxn id="745" idx="1"/>
          </p:cNvCxnSpPr>
          <p:nvPr/>
        </p:nvCxnSpPr>
        <p:spPr>
          <a:xfrm rot="10800000">
            <a:off x="7299784" y="3217529"/>
            <a:ext cx="327600" cy="203100"/>
          </a:xfrm>
          <a:prstGeom prst="bentConnector3">
            <a:avLst>
              <a:gd fmla="val 50000" name="adj1"/>
            </a:avLst>
          </a:prstGeom>
          <a:noFill/>
          <a:ln cap="flat" cmpd="sng" w="9525">
            <a:solidFill>
              <a:schemeClr val="dk2"/>
            </a:solidFill>
            <a:prstDash val="solid"/>
            <a:round/>
            <a:headEnd len="sm" w="sm" type="none"/>
            <a:tailEnd len="med" w="med" type="triangle"/>
          </a:ln>
        </p:spPr>
      </p:cxnSp>
      <p:grpSp>
        <p:nvGrpSpPr>
          <p:cNvPr id="761" name="Google Shape;761;g2a8cea5efce_2_1"/>
          <p:cNvGrpSpPr/>
          <p:nvPr/>
        </p:nvGrpSpPr>
        <p:grpSpPr>
          <a:xfrm>
            <a:off x="8115289" y="3613389"/>
            <a:ext cx="275814" cy="154141"/>
            <a:chOff x="6943296" y="513283"/>
            <a:chExt cx="213000" cy="173798"/>
          </a:xfrm>
        </p:grpSpPr>
        <p:sp>
          <p:nvSpPr>
            <p:cNvPr id="762" name="Google Shape;762;g2a8cea5efce_2_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2a8cea5efce_2_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sp>
        <p:nvSpPr>
          <p:cNvPr id="764" name="Google Shape;764;g2a8cea5efce_2_1"/>
          <p:cNvSpPr txBox="1"/>
          <p:nvPr/>
        </p:nvSpPr>
        <p:spPr>
          <a:xfrm>
            <a:off x="707000" y="3116150"/>
            <a:ext cx="252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De </a:t>
            </a:r>
            <a:r>
              <a:rPr lang="nl-BE">
                <a:latin typeface="Proxima Nova"/>
                <a:ea typeface="Proxima Nova"/>
                <a:cs typeface="Proxima Nova"/>
                <a:sym typeface="Proxima Nova"/>
              </a:rPr>
              <a:t>verhardingsgraad van de gemeente Aalst is 23,8%.</a:t>
            </a:r>
            <a:endParaRPr b="0" i="0" sz="1400" u="none" cap="none" strike="noStrike">
              <a:solidFill>
                <a:srgbClr val="000000"/>
              </a:solidFill>
              <a:latin typeface="Proxima Nova"/>
              <a:ea typeface="Proxima Nova"/>
              <a:cs typeface="Proxima Nova"/>
              <a:sym typeface="Proxima Nova"/>
            </a:endParaRPr>
          </a:p>
        </p:txBody>
      </p:sp>
      <p:sp>
        <p:nvSpPr>
          <p:cNvPr id="765" name="Google Shape;765;g2a8cea5efce_2_1"/>
          <p:cNvSpPr/>
          <p:nvPr/>
        </p:nvSpPr>
        <p:spPr>
          <a:xfrm>
            <a:off x="548550" y="1812400"/>
            <a:ext cx="8119200" cy="2197500"/>
          </a:xfrm>
          <a:prstGeom prst="rect">
            <a:avLst/>
          </a:prstGeom>
          <a:solidFill>
            <a:srgbClr val="F6F5F3">
              <a:alpha val="0"/>
            </a:srgbClr>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9" name="Shape 769"/>
        <p:cNvGrpSpPr/>
        <p:nvPr/>
      </p:nvGrpSpPr>
      <p:grpSpPr>
        <a:xfrm>
          <a:off x="0" y="0"/>
          <a:ext cx="0" cy="0"/>
          <a:chOff x="0" y="0"/>
          <a:chExt cx="0" cy="0"/>
        </a:xfrm>
      </p:grpSpPr>
      <p:sp>
        <p:nvSpPr>
          <p:cNvPr id="770" name="Google Shape;770;p6"/>
          <p:cNvSpPr txBox="1"/>
          <p:nvPr/>
        </p:nvSpPr>
        <p:spPr>
          <a:xfrm>
            <a:off x="628650" y="273850"/>
            <a:ext cx="81192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Situering van het </a:t>
            </a:r>
            <a:r>
              <a:rPr b="1" lang="nl-BE" sz="3000"/>
              <a:t>data</a:t>
            </a:r>
            <a:r>
              <a:rPr b="1" i="0" lang="nl-BE" sz="3000" u="none" cap="none" strike="noStrike">
                <a:solidFill>
                  <a:srgbClr val="000000"/>
                </a:solidFill>
                <a:latin typeface="Arial"/>
                <a:ea typeface="Arial"/>
                <a:cs typeface="Arial"/>
                <a:sym typeface="Arial"/>
              </a:rPr>
              <a:t>model</a:t>
            </a:r>
            <a:endParaRPr/>
          </a:p>
        </p:txBody>
      </p:sp>
      <p:cxnSp>
        <p:nvCxnSpPr>
          <p:cNvPr id="771" name="Google Shape;771;p6"/>
          <p:cNvCxnSpPr/>
          <p:nvPr/>
        </p:nvCxnSpPr>
        <p:spPr>
          <a:xfrm>
            <a:off x="697950" y="3534125"/>
            <a:ext cx="7805100" cy="0"/>
          </a:xfrm>
          <a:prstGeom prst="straightConnector1">
            <a:avLst/>
          </a:prstGeom>
          <a:noFill/>
          <a:ln cap="flat" cmpd="sng" w="9525">
            <a:solidFill>
              <a:schemeClr val="dk1"/>
            </a:solidFill>
            <a:prstDash val="solid"/>
            <a:round/>
            <a:headEnd len="sm" w="sm" type="none"/>
            <a:tailEnd len="sm" w="sm" type="none"/>
          </a:ln>
        </p:spPr>
      </p:cxnSp>
      <p:cxnSp>
        <p:nvCxnSpPr>
          <p:cNvPr id="772" name="Google Shape;772;p6"/>
          <p:cNvCxnSpPr/>
          <p:nvPr/>
        </p:nvCxnSpPr>
        <p:spPr>
          <a:xfrm>
            <a:off x="669450" y="2285925"/>
            <a:ext cx="7805100" cy="0"/>
          </a:xfrm>
          <a:prstGeom prst="straightConnector1">
            <a:avLst/>
          </a:prstGeom>
          <a:noFill/>
          <a:ln cap="flat" cmpd="sng" w="9525">
            <a:solidFill>
              <a:schemeClr val="dk1"/>
            </a:solidFill>
            <a:prstDash val="solid"/>
            <a:round/>
            <a:headEnd len="sm" w="sm" type="none"/>
            <a:tailEnd len="sm" w="sm" type="none"/>
          </a:ln>
        </p:spPr>
      </p:cxnSp>
      <p:sp>
        <p:nvSpPr>
          <p:cNvPr id="773" name="Google Shape;773;p6"/>
          <p:cNvSpPr/>
          <p:nvPr/>
        </p:nvSpPr>
        <p:spPr>
          <a:xfrm>
            <a:off x="3455138" y="1185638"/>
            <a:ext cx="2054700" cy="37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Ruwe data</a:t>
            </a:r>
            <a:endParaRPr b="0" i="0" sz="1400" u="none" cap="none" strike="noStrike">
              <a:solidFill>
                <a:srgbClr val="000000"/>
              </a:solidFill>
              <a:latin typeface="Proxima Nova"/>
              <a:ea typeface="Proxima Nova"/>
              <a:cs typeface="Proxima Nova"/>
              <a:sym typeface="Proxima Nova"/>
            </a:endParaRPr>
          </a:p>
        </p:txBody>
      </p:sp>
      <p:sp>
        <p:nvSpPr>
          <p:cNvPr id="774" name="Google Shape;774;p6"/>
          <p:cNvSpPr/>
          <p:nvPr/>
        </p:nvSpPr>
        <p:spPr>
          <a:xfrm>
            <a:off x="3455138" y="2675294"/>
            <a:ext cx="2054700" cy="37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Ruimtelijke indicatoren</a:t>
            </a:r>
            <a:endParaRPr b="0" i="0" sz="1400" u="none" cap="none" strike="noStrike">
              <a:solidFill>
                <a:srgbClr val="000000"/>
              </a:solidFill>
              <a:latin typeface="Proxima Nova"/>
              <a:ea typeface="Proxima Nova"/>
              <a:cs typeface="Proxima Nova"/>
              <a:sym typeface="Proxima Nova"/>
            </a:endParaRPr>
          </a:p>
        </p:txBody>
      </p:sp>
      <p:sp>
        <p:nvSpPr>
          <p:cNvPr id="775" name="Google Shape;775;p6"/>
          <p:cNvSpPr/>
          <p:nvPr/>
        </p:nvSpPr>
        <p:spPr>
          <a:xfrm>
            <a:off x="3455138" y="4164950"/>
            <a:ext cx="2054700" cy="379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Ruimtelijke plannen</a:t>
            </a:r>
            <a:endParaRPr b="0" i="0" sz="1400" u="none" cap="none" strike="noStrike">
              <a:solidFill>
                <a:srgbClr val="000000"/>
              </a:solidFill>
              <a:latin typeface="Proxima Nova"/>
              <a:ea typeface="Proxima Nova"/>
              <a:cs typeface="Proxima Nova"/>
              <a:sym typeface="Proxima Nova"/>
            </a:endParaRPr>
          </a:p>
        </p:txBody>
      </p:sp>
      <p:grpSp>
        <p:nvGrpSpPr>
          <p:cNvPr id="776" name="Google Shape;776;p6"/>
          <p:cNvGrpSpPr/>
          <p:nvPr/>
        </p:nvGrpSpPr>
        <p:grpSpPr>
          <a:xfrm>
            <a:off x="7682281" y="2436320"/>
            <a:ext cx="275814" cy="172859"/>
            <a:chOff x="6943296" y="513283"/>
            <a:chExt cx="213000" cy="173798"/>
          </a:xfrm>
        </p:grpSpPr>
        <p:sp>
          <p:nvSpPr>
            <p:cNvPr id="777" name="Google Shape;777;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79" name="Google Shape;779;p6"/>
          <p:cNvGrpSpPr/>
          <p:nvPr/>
        </p:nvGrpSpPr>
        <p:grpSpPr>
          <a:xfrm>
            <a:off x="8170188" y="2436320"/>
            <a:ext cx="275814" cy="172859"/>
            <a:chOff x="6943296" y="513283"/>
            <a:chExt cx="213000" cy="173798"/>
          </a:xfrm>
        </p:grpSpPr>
        <p:sp>
          <p:nvSpPr>
            <p:cNvPr id="780" name="Google Shape;780;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82" name="Google Shape;782;p6"/>
          <p:cNvGrpSpPr/>
          <p:nvPr/>
        </p:nvGrpSpPr>
        <p:grpSpPr>
          <a:xfrm>
            <a:off x="7111251" y="2436320"/>
            <a:ext cx="275814" cy="172859"/>
            <a:chOff x="6943296" y="513283"/>
            <a:chExt cx="213000" cy="173798"/>
          </a:xfrm>
        </p:grpSpPr>
        <p:sp>
          <p:nvSpPr>
            <p:cNvPr id="783" name="Google Shape;783;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85" name="Google Shape;785;p6"/>
          <p:cNvGrpSpPr/>
          <p:nvPr/>
        </p:nvGrpSpPr>
        <p:grpSpPr>
          <a:xfrm>
            <a:off x="6645792" y="3322013"/>
            <a:ext cx="275814" cy="172859"/>
            <a:chOff x="6943296" y="513283"/>
            <a:chExt cx="213000" cy="173798"/>
          </a:xfrm>
        </p:grpSpPr>
        <p:sp>
          <p:nvSpPr>
            <p:cNvPr id="786" name="Google Shape;786;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88" name="Google Shape;788;p6"/>
          <p:cNvGrpSpPr/>
          <p:nvPr/>
        </p:nvGrpSpPr>
        <p:grpSpPr>
          <a:xfrm>
            <a:off x="6645789" y="3028099"/>
            <a:ext cx="275814" cy="172859"/>
            <a:chOff x="6943296" y="513283"/>
            <a:chExt cx="213000" cy="173798"/>
          </a:xfrm>
        </p:grpSpPr>
        <p:sp>
          <p:nvSpPr>
            <p:cNvPr id="789" name="Google Shape;789;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91" name="Google Shape;791;p6"/>
          <p:cNvGrpSpPr/>
          <p:nvPr/>
        </p:nvGrpSpPr>
        <p:grpSpPr>
          <a:xfrm>
            <a:off x="6645791" y="2747242"/>
            <a:ext cx="275814" cy="172859"/>
            <a:chOff x="6943296" y="513283"/>
            <a:chExt cx="213000" cy="173798"/>
          </a:xfrm>
        </p:grpSpPr>
        <p:sp>
          <p:nvSpPr>
            <p:cNvPr id="792" name="Google Shape;792;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94" name="Google Shape;794;p6"/>
          <p:cNvGrpSpPr/>
          <p:nvPr/>
        </p:nvGrpSpPr>
        <p:grpSpPr>
          <a:xfrm>
            <a:off x="7682281" y="3058065"/>
            <a:ext cx="275814" cy="172859"/>
            <a:chOff x="6943296" y="513283"/>
            <a:chExt cx="213000" cy="173798"/>
          </a:xfrm>
        </p:grpSpPr>
        <p:sp>
          <p:nvSpPr>
            <p:cNvPr id="795" name="Google Shape;795;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grpSp>
        <p:nvGrpSpPr>
          <p:cNvPr id="797" name="Google Shape;797;p6"/>
          <p:cNvGrpSpPr/>
          <p:nvPr/>
        </p:nvGrpSpPr>
        <p:grpSpPr>
          <a:xfrm>
            <a:off x="7682281" y="2730219"/>
            <a:ext cx="275814" cy="172859"/>
            <a:chOff x="6943296" y="513283"/>
            <a:chExt cx="213000" cy="173798"/>
          </a:xfrm>
        </p:grpSpPr>
        <p:sp>
          <p:nvSpPr>
            <p:cNvPr id="798" name="Google Shape;798;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cxnSp>
        <p:nvCxnSpPr>
          <p:cNvPr id="800" name="Google Shape;800;p6"/>
          <p:cNvCxnSpPr/>
          <p:nvPr/>
        </p:nvCxnSpPr>
        <p:spPr>
          <a:xfrm>
            <a:off x="7819760" y="2903103"/>
            <a:ext cx="0" cy="155100"/>
          </a:xfrm>
          <a:prstGeom prst="straightConnector1">
            <a:avLst/>
          </a:prstGeom>
          <a:noFill/>
          <a:ln cap="flat" cmpd="sng" w="9525">
            <a:solidFill>
              <a:schemeClr val="dk2"/>
            </a:solidFill>
            <a:prstDash val="solid"/>
            <a:round/>
            <a:headEnd len="sm" w="sm" type="none"/>
            <a:tailEnd len="sm" w="sm" type="none"/>
          </a:ln>
        </p:spPr>
      </p:cxnSp>
      <p:cxnSp>
        <p:nvCxnSpPr>
          <p:cNvPr id="801" name="Google Shape;801;p6"/>
          <p:cNvCxnSpPr/>
          <p:nvPr/>
        </p:nvCxnSpPr>
        <p:spPr>
          <a:xfrm>
            <a:off x="7819766" y="2609144"/>
            <a:ext cx="0" cy="120900"/>
          </a:xfrm>
          <a:prstGeom prst="straightConnector1">
            <a:avLst/>
          </a:prstGeom>
          <a:noFill/>
          <a:ln cap="flat" cmpd="sng" w="9525">
            <a:solidFill>
              <a:srgbClr val="595959"/>
            </a:solidFill>
            <a:prstDash val="solid"/>
            <a:round/>
            <a:headEnd len="sm" w="sm" type="none"/>
            <a:tailEnd len="sm" w="sm" type="none"/>
          </a:ln>
        </p:spPr>
      </p:cxnSp>
      <p:grpSp>
        <p:nvGrpSpPr>
          <p:cNvPr id="802" name="Google Shape;802;p6"/>
          <p:cNvGrpSpPr/>
          <p:nvPr/>
        </p:nvGrpSpPr>
        <p:grpSpPr>
          <a:xfrm>
            <a:off x="6645785" y="2436368"/>
            <a:ext cx="275814" cy="172859"/>
            <a:chOff x="6943296" y="513283"/>
            <a:chExt cx="213000" cy="173798"/>
          </a:xfrm>
        </p:grpSpPr>
        <p:sp>
          <p:nvSpPr>
            <p:cNvPr id="803" name="Google Shape;803;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cxnSp>
        <p:nvCxnSpPr>
          <p:cNvPr id="805" name="Google Shape;805;p6"/>
          <p:cNvCxnSpPr>
            <a:stCxn id="803" idx="2"/>
            <a:endCxn id="793" idx="0"/>
          </p:cNvCxnSpPr>
          <p:nvPr/>
        </p:nvCxnSpPr>
        <p:spPr>
          <a:xfrm>
            <a:off x="6783692" y="2609227"/>
            <a:ext cx="0" cy="138000"/>
          </a:xfrm>
          <a:prstGeom prst="straightConnector1">
            <a:avLst/>
          </a:prstGeom>
          <a:noFill/>
          <a:ln cap="flat" cmpd="sng" w="9525">
            <a:solidFill>
              <a:schemeClr val="dk2"/>
            </a:solidFill>
            <a:prstDash val="solid"/>
            <a:round/>
            <a:headEnd len="med" w="med" type="triangle"/>
            <a:tailEnd len="sm" w="sm" type="none"/>
          </a:ln>
        </p:spPr>
      </p:cxnSp>
      <p:grpSp>
        <p:nvGrpSpPr>
          <p:cNvPr id="806" name="Google Shape;806;p6"/>
          <p:cNvGrpSpPr/>
          <p:nvPr/>
        </p:nvGrpSpPr>
        <p:grpSpPr>
          <a:xfrm>
            <a:off x="8170230" y="2730228"/>
            <a:ext cx="275814" cy="172859"/>
            <a:chOff x="6943296" y="513283"/>
            <a:chExt cx="213000" cy="173798"/>
          </a:xfrm>
        </p:grpSpPr>
        <p:sp>
          <p:nvSpPr>
            <p:cNvPr id="807" name="Google Shape;807;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cxnSp>
        <p:nvCxnSpPr>
          <p:cNvPr id="809" name="Google Shape;809;p6"/>
          <p:cNvCxnSpPr/>
          <p:nvPr/>
        </p:nvCxnSpPr>
        <p:spPr>
          <a:xfrm>
            <a:off x="7957701" y="2841926"/>
            <a:ext cx="212100" cy="0"/>
          </a:xfrm>
          <a:prstGeom prst="straightConnector1">
            <a:avLst/>
          </a:prstGeom>
          <a:noFill/>
          <a:ln cap="flat" cmpd="sng" w="9525">
            <a:solidFill>
              <a:schemeClr val="dk2"/>
            </a:solidFill>
            <a:prstDash val="solid"/>
            <a:round/>
            <a:headEnd len="sm" w="sm" type="none"/>
            <a:tailEnd len="sm" w="sm" type="none"/>
          </a:ln>
        </p:spPr>
      </p:cxnSp>
      <p:cxnSp>
        <p:nvCxnSpPr>
          <p:cNvPr id="810" name="Google Shape;810;p6"/>
          <p:cNvCxnSpPr>
            <a:stCxn id="803" idx="3"/>
            <a:endCxn id="783" idx="1"/>
          </p:cNvCxnSpPr>
          <p:nvPr/>
        </p:nvCxnSpPr>
        <p:spPr>
          <a:xfrm>
            <a:off x="6921599" y="2548059"/>
            <a:ext cx="189600" cy="0"/>
          </a:xfrm>
          <a:prstGeom prst="straightConnector1">
            <a:avLst/>
          </a:prstGeom>
          <a:noFill/>
          <a:ln cap="flat" cmpd="sng" w="9525">
            <a:solidFill>
              <a:schemeClr val="dk2"/>
            </a:solidFill>
            <a:prstDash val="solid"/>
            <a:round/>
            <a:headEnd len="sm" w="sm" type="none"/>
            <a:tailEnd len="sm" w="sm" type="none"/>
          </a:ln>
        </p:spPr>
      </p:cxnSp>
      <p:cxnSp>
        <p:nvCxnSpPr>
          <p:cNvPr id="811" name="Google Shape;811;p6"/>
          <p:cNvCxnSpPr>
            <a:stCxn id="789" idx="3"/>
            <a:endCxn id="783" idx="2"/>
          </p:cNvCxnSpPr>
          <p:nvPr/>
        </p:nvCxnSpPr>
        <p:spPr>
          <a:xfrm flipH="1" rot="10800000">
            <a:off x="6921603" y="2609090"/>
            <a:ext cx="327600" cy="530700"/>
          </a:xfrm>
          <a:prstGeom prst="bentConnector2">
            <a:avLst/>
          </a:prstGeom>
          <a:noFill/>
          <a:ln cap="flat" cmpd="sng" w="9525">
            <a:solidFill>
              <a:schemeClr val="dk2"/>
            </a:solidFill>
            <a:prstDash val="solid"/>
            <a:round/>
            <a:headEnd len="sm" w="sm" type="none"/>
            <a:tailEnd len="sm" w="sm" type="none"/>
          </a:ln>
        </p:spPr>
      </p:cxnSp>
      <p:cxnSp>
        <p:nvCxnSpPr>
          <p:cNvPr id="812" name="Google Shape;812;p6"/>
          <p:cNvCxnSpPr>
            <a:stCxn id="786" idx="3"/>
            <a:endCxn id="783" idx="2"/>
          </p:cNvCxnSpPr>
          <p:nvPr/>
        </p:nvCxnSpPr>
        <p:spPr>
          <a:xfrm flipH="1" rot="10800000">
            <a:off x="6921606" y="2609304"/>
            <a:ext cx="327600" cy="824400"/>
          </a:xfrm>
          <a:prstGeom prst="bentConnector2">
            <a:avLst/>
          </a:prstGeom>
          <a:noFill/>
          <a:ln cap="flat" cmpd="sng" w="9525">
            <a:solidFill>
              <a:schemeClr val="dk2"/>
            </a:solidFill>
            <a:prstDash val="solid"/>
            <a:round/>
            <a:headEnd len="sm" w="sm" type="none"/>
            <a:tailEnd len="med" w="med" type="triangle"/>
          </a:ln>
        </p:spPr>
      </p:cxnSp>
      <p:cxnSp>
        <p:nvCxnSpPr>
          <p:cNvPr id="813" name="Google Shape;813;p6"/>
          <p:cNvCxnSpPr>
            <a:stCxn id="798" idx="1"/>
          </p:cNvCxnSpPr>
          <p:nvPr/>
        </p:nvCxnSpPr>
        <p:spPr>
          <a:xfrm rot="10800000">
            <a:off x="7354681" y="2614210"/>
            <a:ext cx="327600" cy="227700"/>
          </a:xfrm>
          <a:prstGeom prst="bentConnector3">
            <a:avLst>
              <a:gd fmla="val 50000" name="adj1"/>
            </a:avLst>
          </a:prstGeom>
          <a:noFill/>
          <a:ln cap="flat" cmpd="sng" w="9525">
            <a:solidFill>
              <a:schemeClr val="dk2"/>
            </a:solidFill>
            <a:prstDash val="solid"/>
            <a:round/>
            <a:headEnd len="sm" w="sm" type="none"/>
            <a:tailEnd len="med" w="med" type="triangle"/>
          </a:ln>
        </p:spPr>
      </p:cxnSp>
      <p:grpSp>
        <p:nvGrpSpPr>
          <p:cNvPr id="814" name="Google Shape;814;p6"/>
          <p:cNvGrpSpPr/>
          <p:nvPr/>
        </p:nvGrpSpPr>
        <p:grpSpPr>
          <a:xfrm>
            <a:off x="8170188" y="3058070"/>
            <a:ext cx="275814" cy="172859"/>
            <a:chOff x="6943296" y="513283"/>
            <a:chExt cx="213000" cy="173798"/>
          </a:xfrm>
        </p:grpSpPr>
        <p:sp>
          <p:nvSpPr>
            <p:cNvPr id="815" name="Google Shape;815;p6"/>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800" u="none" cap="none" strike="noStrike">
                <a:solidFill>
                  <a:srgbClr val="FFFFFF"/>
                </a:solidFill>
                <a:latin typeface="Arial"/>
                <a:ea typeface="Arial"/>
                <a:cs typeface="Arial"/>
                <a:sym typeface="Arial"/>
              </a:endParaRPr>
            </a:p>
          </p:txBody>
        </p:sp>
      </p:grpSp>
      <p:pic>
        <p:nvPicPr>
          <p:cNvPr id="817" name="Google Shape;817;p6"/>
          <p:cNvPicPr preferRelativeResize="0"/>
          <p:nvPr/>
        </p:nvPicPr>
        <p:blipFill rotWithShape="1">
          <a:blip r:embed="rId3">
            <a:alphaModFix/>
          </a:blip>
          <a:srcRect b="0" l="0" r="0" t="0"/>
          <a:stretch/>
        </p:blipFill>
        <p:spPr>
          <a:xfrm>
            <a:off x="6779729" y="3615950"/>
            <a:ext cx="1477500" cy="1477500"/>
          </a:xfrm>
          <a:prstGeom prst="rect">
            <a:avLst/>
          </a:prstGeom>
          <a:noFill/>
          <a:ln>
            <a:noFill/>
          </a:ln>
        </p:spPr>
      </p:pic>
      <p:sp>
        <p:nvSpPr>
          <p:cNvPr id="818" name="Google Shape;818;p6"/>
          <p:cNvSpPr/>
          <p:nvPr/>
        </p:nvSpPr>
        <p:spPr>
          <a:xfrm rot="10800000">
            <a:off x="4344650" y="3197672"/>
            <a:ext cx="275700" cy="8244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19" name="Google Shape;819;p6"/>
          <p:cNvSpPr/>
          <p:nvPr/>
        </p:nvSpPr>
        <p:spPr>
          <a:xfrm rot="10800000">
            <a:off x="4344650" y="1708016"/>
            <a:ext cx="275700" cy="8244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20" name="Google Shape;820;p6"/>
          <p:cNvSpPr txBox="1"/>
          <p:nvPr/>
        </p:nvSpPr>
        <p:spPr>
          <a:xfrm>
            <a:off x="632000" y="850950"/>
            <a:ext cx="2603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nl-BE">
                <a:latin typeface="Proxima Nova"/>
                <a:ea typeface="Proxima Nova"/>
                <a:cs typeface="Proxima Nova"/>
                <a:sym typeface="Proxima Nova"/>
              </a:rPr>
              <a:t>De verharde oppervlakte van de gemeente Aalst is 1874 ha</a:t>
            </a:r>
            <a:r>
              <a:rPr b="0" i="0" lang="nl-BE" sz="1400" u="none" cap="none" strike="noStrike">
                <a:solidFill>
                  <a:srgbClr val="000000"/>
                </a:solidFill>
                <a:latin typeface="Proxima Nova"/>
                <a:ea typeface="Proxima Nova"/>
                <a:cs typeface="Proxima Nova"/>
                <a:sym typeface="Proxima Nova"/>
                <a:extLst>
                  <a:ext uri="http://customooxmlschemas.google.com/">
                    <go:slidesCustomData xmlns:go="http://customooxmlschemas.google.com/" textRoundtripDataId="6"/>
                  </a:ext>
                </a:extLst>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nl-BE">
                <a:latin typeface="Proxima Nova"/>
                <a:ea typeface="Proxima Nova"/>
                <a:cs typeface="Proxima Nova"/>
                <a:sym typeface="Proxima Nova"/>
              </a:rPr>
              <a:t>De totale oppervlakte van de gemeente Aalst is 7866 ha.</a:t>
            </a:r>
            <a:endParaRPr>
              <a:latin typeface="Proxima Nova"/>
              <a:ea typeface="Proxima Nova"/>
              <a:cs typeface="Proxima Nova"/>
              <a:sym typeface="Proxima Nova"/>
            </a:endParaRPr>
          </a:p>
        </p:txBody>
      </p:sp>
      <p:sp>
        <p:nvSpPr>
          <p:cNvPr id="821" name="Google Shape;821;p6"/>
          <p:cNvSpPr txBox="1"/>
          <p:nvPr/>
        </p:nvSpPr>
        <p:spPr>
          <a:xfrm>
            <a:off x="672650" y="2458800"/>
            <a:ext cx="2441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De </a:t>
            </a:r>
            <a:r>
              <a:rPr lang="nl-BE">
                <a:latin typeface="Proxima Nova"/>
                <a:ea typeface="Proxima Nova"/>
                <a:cs typeface="Proxima Nova"/>
                <a:sym typeface="Proxima Nova"/>
              </a:rPr>
              <a:t>verhardingsgraad van de gemeente Aalst is 23,8%.</a:t>
            </a:r>
            <a:endParaRPr b="0" i="0" sz="1400" u="none" cap="none" strike="noStrike">
              <a:solidFill>
                <a:srgbClr val="000000"/>
              </a:solidFill>
              <a:latin typeface="Proxima Nova"/>
              <a:ea typeface="Proxima Nova"/>
              <a:cs typeface="Proxima Nova"/>
              <a:sym typeface="Proxima Nova"/>
            </a:endParaRPr>
          </a:p>
        </p:txBody>
      </p:sp>
      <p:sp>
        <p:nvSpPr>
          <p:cNvPr id="822" name="Google Shape;822;p6"/>
          <p:cNvSpPr txBox="1"/>
          <p:nvPr/>
        </p:nvSpPr>
        <p:spPr>
          <a:xfrm>
            <a:off x="672650" y="3730625"/>
            <a:ext cx="2522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Op basis van verschillende ruimtelijke indicatoren wordt er een ruimtelijk structuurplan voor de </a:t>
            </a:r>
            <a:r>
              <a:rPr lang="nl-BE">
                <a:latin typeface="Proxima Nova"/>
                <a:ea typeface="Proxima Nova"/>
                <a:cs typeface="Proxima Nova"/>
                <a:sym typeface="Proxima Nova"/>
              </a:rPr>
              <a:t>gemeente Aalst</a:t>
            </a:r>
            <a:r>
              <a:rPr b="0" i="0" lang="nl-BE" sz="1400" u="none" cap="none" strike="noStrike">
                <a:solidFill>
                  <a:srgbClr val="000000"/>
                </a:solidFill>
                <a:latin typeface="Proxima Nova"/>
                <a:ea typeface="Proxima Nova"/>
                <a:cs typeface="Proxima Nova"/>
                <a:sym typeface="Proxima Nova"/>
              </a:rPr>
              <a:t> uitgewerkt.</a:t>
            </a:r>
            <a:endParaRPr b="0" i="0" sz="1400" u="none" cap="none" strike="noStrike">
              <a:solidFill>
                <a:srgbClr val="000000"/>
              </a:solidFill>
              <a:latin typeface="Proxima Nova"/>
              <a:ea typeface="Proxima Nova"/>
              <a:cs typeface="Proxima Nova"/>
              <a:sym typeface="Proxima Nova"/>
            </a:endParaRPr>
          </a:p>
        </p:txBody>
      </p:sp>
      <p:sp>
        <p:nvSpPr>
          <p:cNvPr id="823" name="Google Shape;823;p6"/>
          <p:cNvSpPr/>
          <p:nvPr/>
        </p:nvSpPr>
        <p:spPr>
          <a:xfrm>
            <a:off x="683700" y="2271248"/>
            <a:ext cx="7833600" cy="1262100"/>
          </a:xfrm>
          <a:prstGeom prst="rect">
            <a:avLst/>
          </a:prstGeom>
          <a:solidFill>
            <a:srgbClr val="F6F5F3">
              <a:alpha val="0"/>
            </a:srgbClr>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24" name="Google Shape;824;p6"/>
          <p:cNvSpPr txBox="1"/>
          <p:nvPr/>
        </p:nvSpPr>
        <p:spPr>
          <a:xfrm>
            <a:off x="3522338" y="1978914"/>
            <a:ext cx="1920300" cy="303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Proxima Nova"/>
                <a:ea typeface="Proxima Nova"/>
                <a:cs typeface="Proxima Nova"/>
                <a:sym typeface="Proxima Nova"/>
              </a:rPr>
              <a:t>Focus van OSLO SRP</a:t>
            </a:r>
            <a:endParaRPr b="1" i="0" sz="1400" u="none" cap="none" strike="noStrike">
              <a:solidFill>
                <a:schemeClr val="lt1"/>
              </a:solidFill>
              <a:latin typeface="Proxima Nova"/>
              <a:ea typeface="Proxima Nova"/>
              <a:cs typeface="Proxima Nova"/>
              <a:sym typeface="Proxima Nova"/>
            </a:endParaRPr>
          </a:p>
        </p:txBody>
      </p:sp>
      <p:pic>
        <p:nvPicPr>
          <p:cNvPr id="825" name="Google Shape;825;p6"/>
          <p:cNvPicPr preferRelativeResize="0"/>
          <p:nvPr/>
        </p:nvPicPr>
        <p:blipFill>
          <a:blip r:embed="rId4">
            <a:alphaModFix/>
          </a:blip>
          <a:stretch>
            <a:fillRect/>
          </a:stretch>
        </p:blipFill>
        <p:spPr>
          <a:xfrm>
            <a:off x="6558325" y="917424"/>
            <a:ext cx="1920300" cy="12712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29b029efdf1_0_17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29b029efdf1_0_17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29b029efdf1_0_17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nl-BE" sz="3700" u="none" cap="none" strike="noStrike">
                <a:solidFill>
                  <a:srgbClr val="000000"/>
                </a:solidFill>
                <a:latin typeface="Arial"/>
                <a:ea typeface="Arial"/>
                <a:cs typeface="Arial"/>
                <a:sym typeface="Arial"/>
              </a:rPr>
              <a:t>Wie is wie?</a:t>
            </a:r>
            <a:endParaRPr b="1" i="0" sz="3700" u="none" cap="none" strike="noStrike">
              <a:solidFill>
                <a:srgbClr val="000000"/>
              </a:solidFill>
              <a:latin typeface="Arial"/>
              <a:ea typeface="Arial"/>
              <a:cs typeface="Arial"/>
              <a:sym typeface="Arial"/>
            </a:endParaRPr>
          </a:p>
        </p:txBody>
      </p:sp>
      <p:pic>
        <p:nvPicPr>
          <p:cNvPr id="833" name="Google Shape;833;g29b029efdf1_0_17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g29b029efdf1_0_181">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839" name="Google Shape;839;g29b029efdf1_0_18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Wie is wie?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gfba70e22ce_0_15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fba70e22ce_0_15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gfba70e22ce_0_15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200"/>
              <a:buFont typeface="Arial"/>
              <a:buNone/>
            </a:pPr>
            <a:r>
              <a:rPr b="1" i="0" lang="nl-BE" sz="3700" u="none" cap="none" strike="noStrike">
                <a:solidFill>
                  <a:srgbClr val="000000"/>
                </a:solidFill>
                <a:latin typeface="Arial"/>
                <a:ea typeface="Arial"/>
                <a:cs typeface="Arial"/>
                <a:sym typeface="Arial"/>
              </a:rPr>
              <a:t>Overzicht van de aanpassingen</a:t>
            </a:r>
            <a:endParaRPr b="1" i="0" sz="3200" u="none" cap="none" strike="noStrike">
              <a:solidFill>
                <a:srgbClr val="000000"/>
              </a:solidFill>
              <a:latin typeface="Arial"/>
              <a:ea typeface="Arial"/>
              <a:cs typeface="Arial"/>
              <a:sym typeface="Arial"/>
            </a:endParaRPr>
          </a:p>
        </p:txBody>
      </p:sp>
      <p:pic>
        <p:nvPicPr>
          <p:cNvPr id="847" name="Google Shape;847;gfba70e22ce_0_15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21"/>
          <p:cNvSpPr/>
          <p:nvPr/>
        </p:nvSpPr>
        <p:spPr>
          <a:xfrm>
            <a:off x="420350" y="2194113"/>
            <a:ext cx="315000" cy="30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853" name="Google Shape;853;p21"/>
          <p:cNvGrpSpPr/>
          <p:nvPr/>
        </p:nvGrpSpPr>
        <p:grpSpPr>
          <a:xfrm>
            <a:off x="7780316" y="660504"/>
            <a:ext cx="944399" cy="505752"/>
            <a:chOff x="6943296" y="513283"/>
            <a:chExt cx="213000" cy="173798"/>
          </a:xfrm>
        </p:grpSpPr>
        <p:sp>
          <p:nvSpPr>
            <p:cNvPr id="854" name="Google Shape;854;p2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Agent</a:t>
              </a:r>
              <a:endParaRPr b="1" i="0" sz="800" u="none" cap="none" strike="noStrike">
                <a:solidFill>
                  <a:srgbClr val="FFFFFF"/>
                </a:solidFill>
                <a:latin typeface="Arial"/>
                <a:ea typeface="Arial"/>
                <a:cs typeface="Arial"/>
                <a:sym typeface="Arial"/>
              </a:endParaRPr>
            </a:p>
          </p:txBody>
        </p:sp>
      </p:grpSp>
      <p:grpSp>
        <p:nvGrpSpPr>
          <p:cNvPr id="856" name="Google Shape;856;p21"/>
          <p:cNvGrpSpPr/>
          <p:nvPr/>
        </p:nvGrpSpPr>
        <p:grpSpPr>
          <a:xfrm>
            <a:off x="3543877" y="2570542"/>
            <a:ext cx="1725896" cy="501940"/>
            <a:chOff x="6943296" y="513283"/>
            <a:chExt cx="213002" cy="172488"/>
          </a:xfrm>
        </p:grpSpPr>
        <p:sp>
          <p:nvSpPr>
            <p:cNvPr id="857" name="Google Shape;857;p21"/>
            <p:cNvSpPr/>
            <p:nvPr/>
          </p:nvSpPr>
          <p:spPr>
            <a:xfrm>
              <a:off x="6943298" y="56277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uitgevoerdDoor: Agent</a:t>
              </a:r>
              <a:endParaRPr b="0" i="0" sz="800" u="none" cap="none" strike="noStrike">
                <a:solidFill>
                  <a:srgbClr val="000000"/>
                </a:solidFill>
                <a:latin typeface="Arial"/>
                <a:ea typeface="Arial"/>
                <a:cs typeface="Arial"/>
                <a:sym typeface="Arial"/>
              </a:endParaRPr>
            </a:p>
          </p:txBody>
        </p:sp>
        <p:sp>
          <p:nvSpPr>
            <p:cNvPr id="858" name="Google Shape;858;p2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endParaRPr b="1" i="0" sz="800" u="none" cap="none" strike="noStrike">
                <a:solidFill>
                  <a:srgbClr val="FFFFFF"/>
                </a:solidFill>
                <a:latin typeface="Arial"/>
                <a:ea typeface="Arial"/>
                <a:cs typeface="Arial"/>
                <a:sym typeface="Arial"/>
              </a:endParaRPr>
            </a:p>
          </p:txBody>
        </p:sp>
      </p:grpSp>
      <p:grpSp>
        <p:nvGrpSpPr>
          <p:cNvPr id="859" name="Google Shape;859;p21"/>
          <p:cNvGrpSpPr/>
          <p:nvPr/>
        </p:nvGrpSpPr>
        <p:grpSpPr>
          <a:xfrm>
            <a:off x="4742420" y="3942381"/>
            <a:ext cx="1121701" cy="505752"/>
            <a:chOff x="6943296" y="513283"/>
            <a:chExt cx="213000" cy="173798"/>
          </a:xfrm>
        </p:grpSpPr>
        <p:sp>
          <p:nvSpPr>
            <p:cNvPr id="860" name="Google Shape;860;p2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Concept</a:t>
              </a:r>
              <a:endParaRPr b="0" i="0" sz="800" u="none" cap="none" strike="noStrike">
                <a:solidFill>
                  <a:srgbClr val="000000"/>
                </a:solidFill>
                <a:latin typeface="Arial"/>
                <a:ea typeface="Arial"/>
                <a:cs typeface="Arial"/>
                <a:sym typeface="Arial"/>
              </a:endParaRPr>
            </a:p>
          </p:txBody>
        </p:sp>
        <p:sp>
          <p:nvSpPr>
            <p:cNvPr id="861" name="Google Shape;861;p2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Classificatie</a:t>
              </a:r>
              <a:endParaRPr b="1" i="0" sz="800" u="none" cap="none" strike="noStrike">
                <a:solidFill>
                  <a:srgbClr val="FFFFFF"/>
                </a:solidFill>
                <a:latin typeface="Arial"/>
                <a:ea typeface="Arial"/>
                <a:cs typeface="Arial"/>
                <a:sym typeface="Arial"/>
              </a:endParaRPr>
            </a:p>
          </p:txBody>
        </p:sp>
      </p:grpSp>
      <p:grpSp>
        <p:nvGrpSpPr>
          <p:cNvPr id="862" name="Google Shape;862;p21"/>
          <p:cNvGrpSpPr/>
          <p:nvPr/>
        </p:nvGrpSpPr>
        <p:grpSpPr>
          <a:xfrm>
            <a:off x="2386570" y="3942381"/>
            <a:ext cx="1670240" cy="505752"/>
            <a:chOff x="6943296" y="513283"/>
            <a:chExt cx="213000" cy="173798"/>
          </a:xfrm>
        </p:grpSpPr>
        <p:sp>
          <p:nvSpPr>
            <p:cNvPr id="863" name="Google Shape;863;p2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KwantitatieveWaarde</a:t>
              </a:r>
              <a:endParaRPr b="0" i="0" sz="800" u="none" cap="none" strike="noStrike">
                <a:solidFill>
                  <a:srgbClr val="000000"/>
                </a:solidFill>
                <a:latin typeface="Arial"/>
                <a:ea typeface="Arial"/>
                <a:cs typeface="Arial"/>
                <a:sym typeface="Arial"/>
              </a:endParaRPr>
            </a:p>
          </p:txBody>
        </p:sp>
        <p:sp>
          <p:nvSpPr>
            <p:cNvPr id="864" name="Google Shape;864;p2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Meting</a:t>
              </a:r>
              <a:endParaRPr b="1" i="0" sz="800" u="none" cap="none" strike="noStrike">
                <a:solidFill>
                  <a:srgbClr val="FFFFFF"/>
                </a:solidFill>
                <a:latin typeface="Arial"/>
                <a:ea typeface="Arial"/>
                <a:cs typeface="Arial"/>
                <a:sym typeface="Arial"/>
              </a:endParaRPr>
            </a:p>
          </p:txBody>
        </p:sp>
      </p:grpSp>
      <p:grpSp>
        <p:nvGrpSpPr>
          <p:cNvPr id="865" name="Google Shape;865;p21"/>
          <p:cNvGrpSpPr/>
          <p:nvPr/>
        </p:nvGrpSpPr>
        <p:grpSpPr>
          <a:xfrm>
            <a:off x="615025" y="2395944"/>
            <a:ext cx="1725904" cy="837489"/>
            <a:chOff x="6943295" y="513283"/>
            <a:chExt cx="213001" cy="287797"/>
          </a:xfrm>
        </p:grpSpPr>
        <p:sp>
          <p:nvSpPr>
            <p:cNvPr id="866" name="Google Shape;866;p21"/>
            <p:cNvSpPr/>
            <p:nvPr/>
          </p:nvSpPr>
          <p:spPr>
            <a:xfrm>
              <a:off x="6943295" y="564080"/>
              <a:ext cx="213000" cy="237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locatie: Locatie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naam: LanguageString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RuimtelijkObjecttype</a:t>
              </a:r>
              <a:endParaRPr b="0" i="0" sz="800" u="none" cap="none" strike="noStrike">
                <a:solidFill>
                  <a:srgbClr val="000000"/>
                </a:solidFill>
                <a:latin typeface="Arial"/>
                <a:ea typeface="Arial"/>
                <a:cs typeface="Arial"/>
                <a:sym typeface="Arial"/>
              </a:endParaRPr>
            </a:p>
          </p:txBody>
        </p:sp>
        <p:sp>
          <p:nvSpPr>
            <p:cNvPr id="867" name="Google Shape;867;p2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a:t>
              </a:r>
              <a:endParaRPr b="1" i="0" sz="800" u="none" cap="none" strike="noStrike">
                <a:solidFill>
                  <a:srgbClr val="FFFFFF"/>
                </a:solidFill>
                <a:latin typeface="Arial"/>
                <a:ea typeface="Arial"/>
                <a:cs typeface="Arial"/>
                <a:sym typeface="Arial"/>
              </a:endParaRPr>
            </a:p>
          </p:txBody>
        </p:sp>
      </p:grpSp>
      <p:grpSp>
        <p:nvGrpSpPr>
          <p:cNvPr id="868" name="Google Shape;868;p21"/>
          <p:cNvGrpSpPr/>
          <p:nvPr/>
        </p:nvGrpSpPr>
        <p:grpSpPr>
          <a:xfrm>
            <a:off x="6967850" y="2235873"/>
            <a:ext cx="1756888" cy="660296"/>
            <a:chOff x="6943297" y="495392"/>
            <a:chExt cx="213000" cy="199781"/>
          </a:xfrm>
        </p:grpSpPr>
        <p:sp>
          <p:nvSpPr>
            <p:cNvPr id="869" name="Google Shape;869;p21"/>
            <p:cNvSpPr/>
            <p:nvPr/>
          </p:nvSpPr>
          <p:spPr>
            <a:xfrm>
              <a:off x="6943297" y="555073"/>
              <a:ext cx="213000" cy="1401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input: Input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specificatie: Document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type: Observatieproceduretype</a:t>
              </a:r>
              <a:endParaRPr b="0" i="0" sz="800" u="none" cap="none" strike="noStrike">
                <a:solidFill>
                  <a:srgbClr val="000000"/>
                </a:solidFill>
                <a:latin typeface="Arial"/>
                <a:ea typeface="Arial"/>
                <a:cs typeface="Arial"/>
                <a:sym typeface="Arial"/>
              </a:endParaRPr>
            </a:p>
          </p:txBody>
        </p:sp>
        <p:sp>
          <p:nvSpPr>
            <p:cNvPr id="870" name="Google Shape;870;p21"/>
            <p:cNvSpPr/>
            <p:nvPr/>
          </p:nvSpPr>
          <p:spPr>
            <a:xfrm>
              <a:off x="6943297" y="495392"/>
              <a:ext cx="213000" cy="67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Observatieprocedure</a:t>
              </a:r>
              <a:endParaRPr b="1" i="0" sz="800" u="none" cap="none" strike="noStrike">
                <a:solidFill>
                  <a:srgbClr val="FFFFFF"/>
                </a:solidFill>
                <a:latin typeface="Arial"/>
                <a:ea typeface="Arial"/>
                <a:cs typeface="Arial"/>
                <a:sym typeface="Arial"/>
              </a:endParaRPr>
            </a:p>
          </p:txBody>
        </p:sp>
      </p:grpSp>
      <p:grpSp>
        <p:nvGrpSpPr>
          <p:cNvPr id="871" name="Google Shape;871;p21"/>
          <p:cNvGrpSpPr/>
          <p:nvPr/>
        </p:nvGrpSpPr>
        <p:grpSpPr>
          <a:xfrm>
            <a:off x="7780316" y="1304704"/>
            <a:ext cx="944399" cy="505752"/>
            <a:chOff x="6943296" y="513283"/>
            <a:chExt cx="213000" cy="173798"/>
          </a:xfrm>
        </p:grpSpPr>
        <p:sp>
          <p:nvSpPr>
            <p:cNvPr id="872" name="Google Shape;872;p2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Document</a:t>
              </a:r>
              <a:endParaRPr b="1" i="0" sz="800" u="none" cap="none" strike="noStrike">
                <a:solidFill>
                  <a:srgbClr val="FFFFFF"/>
                </a:solidFill>
                <a:latin typeface="Arial"/>
                <a:ea typeface="Arial"/>
                <a:cs typeface="Arial"/>
                <a:sym typeface="Arial"/>
              </a:endParaRPr>
            </a:p>
          </p:txBody>
        </p:sp>
      </p:grpSp>
      <p:sp>
        <p:nvSpPr>
          <p:cNvPr id="874" name="Google Shape;874;p21"/>
          <p:cNvSpPr txBox="1"/>
          <p:nvPr/>
        </p:nvSpPr>
        <p:spPr>
          <a:xfrm>
            <a:off x="2340913" y="26710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+geobserveerdObject</a:t>
            </a:r>
            <a:endParaRPr b="0" i="0" sz="600" u="none" cap="none" strike="noStrike">
              <a:solidFill>
                <a:srgbClr val="000000"/>
              </a:solidFill>
              <a:latin typeface="Proxima Nova"/>
              <a:ea typeface="Proxima Nova"/>
              <a:cs typeface="Proxima Nova"/>
              <a:sym typeface="Proxima Nova"/>
            </a:endParaRPr>
          </a:p>
        </p:txBody>
      </p:sp>
      <p:sp>
        <p:nvSpPr>
          <p:cNvPr id="875" name="Google Shape;875;p21"/>
          <p:cNvSpPr txBox="1"/>
          <p:nvPr/>
        </p:nvSpPr>
        <p:spPr>
          <a:xfrm>
            <a:off x="6132697" y="2446002"/>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+gebruikteProcedure</a:t>
            </a:r>
            <a:endParaRPr b="0" i="0" sz="600" u="none" cap="none" strike="noStrike">
              <a:solidFill>
                <a:srgbClr val="000000"/>
              </a:solidFill>
              <a:latin typeface="Proxima Nova"/>
              <a:ea typeface="Proxima Nova"/>
              <a:cs typeface="Proxima Nova"/>
              <a:sym typeface="Proxima Nova"/>
            </a:endParaRPr>
          </a:p>
        </p:txBody>
      </p:sp>
      <p:cxnSp>
        <p:nvCxnSpPr>
          <p:cNvPr id="876" name="Google Shape;876;p21"/>
          <p:cNvCxnSpPr>
            <a:stCxn id="858" idx="3"/>
          </p:cNvCxnSpPr>
          <p:nvPr/>
        </p:nvCxnSpPr>
        <p:spPr>
          <a:xfrm>
            <a:off x="5269757" y="2644747"/>
            <a:ext cx="1698000" cy="0"/>
          </a:xfrm>
          <a:prstGeom prst="straightConnector1">
            <a:avLst/>
          </a:prstGeom>
          <a:noFill/>
          <a:ln cap="flat" cmpd="sng" w="9525">
            <a:solidFill>
              <a:schemeClr val="dk2"/>
            </a:solidFill>
            <a:prstDash val="solid"/>
            <a:round/>
            <a:headEnd len="sm" w="sm" type="none"/>
            <a:tailEnd len="sm" w="sm" type="none"/>
          </a:ln>
        </p:spPr>
      </p:cxnSp>
      <p:grpSp>
        <p:nvGrpSpPr>
          <p:cNvPr id="877" name="Google Shape;877;p21"/>
          <p:cNvGrpSpPr/>
          <p:nvPr/>
        </p:nvGrpSpPr>
        <p:grpSpPr>
          <a:xfrm>
            <a:off x="3543877" y="1378909"/>
            <a:ext cx="1725888" cy="376902"/>
            <a:chOff x="6943294" y="538255"/>
            <a:chExt cx="213004" cy="129519"/>
          </a:xfrm>
        </p:grpSpPr>
        <p:sp>
          <p:nvSpPr>
            <p:cNvPr id="878" name="Google Shape;878;p21"/>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9" lvl="0" marL="89999"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type: RuimtelijkeIndicatorType</a:t>
              </a:r>
              <a:endParaRPr b="0" i="0" sz="800" u="none" cap="none" strike="noStrike">
                <a:solidFill>
                  <a:srgbClr val="000000"/>
                </a:solidFill>
                <a:latin typeface="Arial"/>
                <a:ea typeface="Arial"/>
                <a:cs typeface="Arial"/>
                <a:sym typeface="Arial"/>
              </a:endParaRPr>
            </a:p>
          </p:txBody>
        </p:sp>
        <p:sp>
          <p:nvSpPr>
            <p:cNvPr id="879" name="Google Shape;879;p21"/>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RuimtelijkeIndicatortype</a:t>
              </a:r>
              <a:endParaRPr b="1" i="0" sz="800" u="none" cap="none" strike="noStrike">
                <a:solidFill>
                  <a:srgbClr val="FFFFFF"/>
                </a:solidFill>
                <a:latin typeface="Arial"/>
                <a:ea typeface="Arial"/>
                <a:cs typeface="Arial"/>
                <a:sym typeface="Arial"/>
              </a:endParaRPr>
            </a:p>
          </p:txBody>
        </p:sp>
      </p:grpSp>
      <p:cxnSp>
        <p:nvCxnSpPr>
          <p:cNvPr id="880" name="Google Shape;880;p21"/>
          <p:cNvCxnSpPr>
            <a:stCxn id="878" idx="2"/>
            <a:endCxn id="858" idx="0"/>
          </p:cNvCxnSpPr>
          <p:nvPr/>
        </p:nvCxnSpPr>
        <p:spPr>
          <a:xfrm>
            <a:off x="4406837" y="1755811"/>
            <a:ext cx="0" cy="814800"/>
          </a:xfrm>
          <a:prstGeom prst="straightConnector1">
            <a:avLst/>
          </a:prstGeom>
          <a:noFill/>
          <a:ln cap="flat" cmpd="sng" w="9525">
            <a:solidFill>
              <a:srgbClr val="595959"/>
            </a:solidFill>
            <a:prstDash val="solid"/>
            <a:round/>
            <a:headEnd len="sm" w="sm" type="none"/>
            <a:tailEnd len="sm" w="sm" type="none"/>
          </a:ln>
        </p:spPr>
      </p:cxnSp>
      <p:sp>
        <p:nvSpPr>
          <p:cNvPr id="881" name="Google Shape;881;p21"/>
          <p:cNvSpPr txBox="1"/>
          <p:nvPr/>
        </p:nvSpPr>
        <p:spPr>
          <a:xfrm>
            <a:off x="4344125" y="16805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+geobserveerdKenmerk</a:t>
            </a:r>
            <a:endParaRPr b="0" i="0" sz="600" u="none" cap="none" strike="noStrike">
              <a:solidFill>
                <a:srgbClr val="000000"/>
              </a:solidFill>
              <a:latin typeface="Proxima Nova"/>
              <a:ea typeface="Proxima Nova"/>
              <a:cs typeface="Proxima Nova"/>
              <a:sym typeface="Proxima Nova"/>
            </a:endParaRPr>
          </a:p>
        </p:txBody>
      </p:sp>
      <p:sp>
        <p:nvSpPr>
          <p:cNvPr id="882" name="Google Shape;882;p21"/>
          <p:cNvSpPr txBox="1"/>
          <p:nvPr/>
        </p:nvSpPr>
        <p:spPr>
          <a:xfrm>
            <a:off x="4194675" y="1680550"/>
            <a:ext cx="2031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1</a:t>
            </a:r>
            <a:endParaRPr b="0" i="0" sz="600" u="none" cap="none" strike="noStrike">
              <a:solidFill>
                <a:srgbClr val="000000"/>
              </a:solidFill>
              <a:latin typeface="Proxima Nova"/>
              <a:ea typeface="Proxima Nova"/>
              <a:cs typeface="Proxima Nova"/>
              <a:sym typeface="Proxima Nova"/>
            </a:endParaRPr>
          </a:p>
        </p:txBody>
      </p:sp>
      <p:cxnSp>
        <p:nvCxnSpPr>
          <p:cNvPr id="883" name="Google Shape;883;p21"/>
          <p:cNvCxnSpPr>
            <a:endCxn id="857" idx="1"/>
          </p:cNvCxnSpPr>
          <p:nvPr/>
        </p:nvCxnSpPr>
        <p:spPr>
          <a:xfrm>
            <a:off x="2340893" y="2888717"/>
            <a:ext cx="1203000" cy="4800"/>
          </a:xfrm>
          <a:prstGeom prst="straightConnector1">
            <a:avLst/>
          </a:prstGeom>
          <a:noFill/>
          <a:ln cap="flat" cmpd="sng" w="9525">
            <a:solidFill>
              <a:schemeClr val="dk2"/>
            </a:solidFill>
            <a:prstDash val="solid"/>
            <a:round/>
            <a:headEnd len="sm" w="sm" type="none"/>
            <a:tailEnd len="sm" w="sm" type="none"/>
          </a:ln>
        </p:spPr>
      </p:cxnSp>
      <p:grpSp>
        <p:nvGrpSpPr>
          <p:cNvPr id="884" name="Google Shape;884;p21"/>
          <p:cNvGrpSpPr/>
          <p:nvPr/>
        </p:nvGrpSpPr>
        <p:grpSpPr>
          <a:xfrm>
            <a:off x="6968073" y="3024231"/>
            <a:ext cx="1525407" cy="2042817"/>
            <a:chOff x="6943296" y="265989"/>
            <a:chExt cx="213001" cy="701999"/>
          </a:xfrm>
        </p:grpSpPr>
        <p:sp>
          <p:nvSpPr>
            <p:cNvPr id="885" name="Google Shape;885;p21"/>
            <p:cNvSpPr/>
            <p:nvPr/>
          </p:nvSpPr>
          <p:spPr>
            <a:xfrm>
              <a:off x="6943297" y="316988"/>
              <a:ext cx="213000" cy="651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beschrijving: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bron: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datum: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dekking: Dekking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formaat: Formaat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medeAuteur: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onderwerp: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rechten: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relatie: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taal: Taalcode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titel: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InformatieType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uitgever: Agent</a:t>
              </a:r>
              <a:endParaRPr b="0" i="0" sz="800" u="none" cap="none" strike="noStrike">
                <a:solidFill>
                  <a:srgbClr val="000000"/>
                </a:solidFill>
                <a:latin typeface="Arial"/>
                <a:ea typeface="Arial"/>
                <a:cs typeface="Arial"/>
                <a:sym typeface="Arial"/>
              </a:endParaRPr>
            </a:p>
          </p:txBody>
        </p:sp>
        <p:sp>
          <p:nvSpPr>
            <p:cNvPr id="886" name="Google Shape;886;p21"/>
            <p:cNvSpPr/>
            <p:nvPr/>
          </p:nvSpPr>
          <p:spPr>
            <a:xfrm>
              <a:off x="6943296" y="265989"/>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Metadata</a:t>
              </a:r>
              <a:endParaRPr b="1" i="0" sz="800" u="none" cap="none" strike="noStrike">
                <a:solidFill>
                  <a:srgbClr val="FFFFFF"/>
                </a:solidFill>
                <a:latin typeface="Arial"/>
                <a:ea typeface="Arial"/>
                <a:cs typeface="Arial"/>
                <a:sym typeface="Arial"/>
              </a:endParaRPr>
            </a:p>
          </p:txBody>
        </p:sp>
      </p:grpSp>
      <p:cxnSp>
        <p:nvCxnSpPr>
          <p:cNvPr id="887" name="Google Shape;887;p21"/>
          <p:cNvCxnSpPr>
            <a:stCxn id="857" idx="3"/>
            <a:endCxn id="885" idx="1"/>
          </p:cNvCxnSpPr>
          <p:nvPr/>
        </p:nvCxnSpPr>
        <p:spPr>
          <a:xfrm>
            <a:off x="5269773" y="2893517"/>
            <a:ext cx="1698300" cy="1226400"/>
          </a:xfrm>
          <a:prstGeom prst="bentConnector3">
            <a:avLst>
              <a:gd fmla="val 50000" name="adj1"/>
            </a:avLst>
          </a:prstGeom>
          <a:noFill/>
          <a:ln cap="flat" cmpd="sng" w="9525">
            <a:solidFill>
              <a:schemeClr val="dk2"/>
            </a:solidFill>
            <a:prstDash val="solid"/>
            <a:round/>
            <a:headEnd len="sm" w="sm" type="none"/>
            <a:tailEnd len="sm" w="sm" type="none"/>
          </a:ln>
        </p:spPr>
      </p:cxnSp>
      <p:grpSp>
        <p:nvGrpSpPr>
          <p:cNvPr id="888" name="Google Shape;888;p21"/>
          <p:cNvGrpSpPr/>
          <p:nvPr/>
        </p:nvGrpSpPr>
        <p:grpSpPr>
          <a:xfrm>
            <a:off x="2826101" y="4512175"/>
            <a:ext cx="1230711" cy="506327"/>
            <a:chOff x="6613363" y="513281"/>
            <a:chExt cx="233700" cy="173996"/>
          </a:xfrm>
        </p:grpSpPr>
        <p:sp>
          <p:nvSpPr>
            <p:cNvPr id="889" name="Google Shape;889;p21"/>
            <p:cNvSpPr/>
            <p:nvPr/>
          </p:nvSpPr>
          <p:spPr>
            <a:xfrm>
              <a:off x="6613363" y="564277"/>
              <a:ext cx="2337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Boolean</a:t>
              </a:r>
              <a:endParaRPr b="0" i="0" sz="800" u="none" cap="none" strike="noStrike">
                <a:solidFill>
                  <a:srgbClr val="000000"/>
                </a:solidFill>
                <a:latin typeface="Arial"/>
                <a:ea typeface="Arial"/>
                <a:cs typeface="Arial"/>
                <a:sym typeface="Arial"/>
              </a:endParaRPr>
            </a:p>
          </p:txBody>
        </p:sp>
        <p:sp>
          <p:nvSpPr>
            <p:cNvPr id="890" name="Google Shape;890;p21"/>
            <p:cNvSpPr/>
            <p:nvPr/>
          </p:nvSpPr>
          <p:spPr>
            <a:xfrm>
              <a:off x="6613363" y="513281"/>
              <a:ext cx="2337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WaarheidsObservatie</a:t>
              </a:r>
              <a:endParaRPr b="1" i="0" sz="800" u="none" cap="none" strike="noStrike">
                <a:solidFill>
                  <a:srgbClr val="FFFFFF"/>
                </a:solidFill>
                <a:latin typeface="Arial"/>
                <a:ea typeface="Arial"/>
                <a:cs typeface="Arial"/>
                <a:sym typeface="Arial"/>
              </a:endParaRPr>
            </a:p>
          </p:txBody>
        </p:sp>
      </p:grpSp>
      <p:grpSp>
        <p:nvGrpSpPr>
          <p:cNvPr id="891" name="Google Shape;891;p21"/>
          <p:cNvGrpSpPr/>
          <p:nvPr/>
        </p:nvGrpSpPr>
        <p:grpSpPr>
          <a:xfrm>
            <a:off x="4742420" y="4512469"/>
            <a:ext cx="1121701" cy="505752"/>
            <a:chOff x="6943296" y="513283"/>
            <a:chExt cx="213000" cy="173798"/>
          </a:xfrm>
        </p:grpSpPr>
        <p:sp>
          <p:nvSpPr>
            <p:cNvPr id="892" name="Google Shape;892;p2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Integer</a:t>
              </a:r>
              <a:endParaRPr b="0" i="0" sz="800" u="none" cap="none" strike="noStrike">
                <a:solidFill>
                  <a:srgbClr val="000000"/>
                </a:solidFill>
                <a:latin typeface="Arial"/>
                <a:ea typeface="Arial"/>
                <a:cs typeface="Arial"/>
                <a:sym typeface="Arial"/>
              </a:endParaRPr>
            </a:p>
          </p:txBody>
        </p:sp>
        <p:sp>
          <p:nvSpPr>
            <p:cNvPr id="893" name="Google Shape;893;p2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Telling</a:t>
              </a:r>
              <a:endParaRPr b="1" i="0" sz="800" u="none" cap="none" strike="noStrike">
                <a:solidFill>
                  <a:srgbClr val="FFFFFF"/>
                </a:solidFill>
                <a:latin typeface="Arial"/>
                <a:ea typeface="Arial"/>
                <a:cs typeface="Arial"/>
                <a:sym typeface="Arial"/>
              </a:endParaRPr>
            </a:p>
          </p:txBody>
        </p:sp>
      </p:grpSp>
      <p:cxnSp>
        <p:nvCxnSpPr>
          <p:cNvPr id="894" name="Google Shape;894;p21"/>
          <p:cNvCxnSpPr/>
          <p:nvPr/>
        </p:nvCxnSpPr>
        <p:spPr>
          <a:xfrm rot="-5400000">
            <a:off x="3634790" y="3495446"/>
            <a:ext cx="1194000" cy="350100"/>
          </a:xfrm>
          <a:prstGeom prst="bentConnector3">
            <a:avLst>
              <a:gd fmla="val -25" name="adj1"/>
            </a:avLst>
          </a:prstGeom>
          <a:noFill/>
          <a:ln cap="flat" cmpd="sng" w="9525">
            <a:solidFill>
              <a:schemeClr val="dk2"/>
            </a:solidFill>
            <a:prstDash val="solid"/>
            <a:round/>
            <a:headEnd len="sm" w="sm" type="none"/>
            <a:tailEnd len="med" w="med" type="triangle"/>
          </a:ln>
        </p:spPr>
      </p:cxnSp>
      <p:cxnSp>
        <p:nvCxnSpPr>
          <p:cNvPr id="895" name="Google Shape;895;p21"/>
          <p:cNvCxnSpPr>
            <a:stCxn id="889" idx="3"/>
            <a:endCxn id="857" idx="2"/>
          </p:cNvCxnSpPr>
          <p:nvPr/>
        </p:nvCxnSpPr>
        <p:spPr>
          <a:xfrm flipH="1" rot="10800000">
            <a:off x="4056812" y="3072538"/>
            <a:ext cx="350100" cy="1767000"/>
          </a:xfrm>
          <a:prstGeom prst="bentConnector2">
            <a:avLst/>
          </a:prstGeom>
          <a:noFill/>
          <a:ln cap="flat" cmpd="sng" w="9525">
            <a:solidFill>
              <a:schemeClr val="dk2"/>
            </a:solidFill>
            <a:prstDash val="solid"/>
            <a:round/>
            <a:headEnd len="sm" w="sm" type="none"/>
            <a:tailEnd len="med" w="med" type="triangle"/>
          </a:ln>
        </p:spPr>
      </p:cxnSp>
      <p:cxnSp>
        <p:nvCxnSpPr>
          <p:cNvPr id="896" name="Google Shape;896;p21"/>
          <p:cNvCxnSpPr>
            <a:stCxn id="860" idx="1"/>
            <a:endCxn id="857" idx="2"/>
          </p:cNvCxnSpPr>
          <p:nvPr/>
        </p:nvCxnSpPr>
        <p:spPr>
          <a:xfrm rot="10800000">
            <a:off x="4406720" y="3072468"/>
            <a:ext cx="335700" cy="1196700"/>
          </a:xfrm>
          <a:prstGeom prst="bentConnector2">
            <a:avLst/>
          </a:prstGeom>
          <a:noFill/>
          <a:ln cap="flat" cmpd="sng" w="9525">
            <a:solidFill>
              <a:schemeClr val="dk2"/>
            </a:solidFill>
            <a:prstDash val="solid"/>
            <a:round/>
            <a:headEnd len="sm" w="sm" type="none"/>
            <a:tailEnd len="med" w="med" type="triangle"/>
          </a:ln>
        </p:spPr>
      </p:cxnSp>
      <p:cxnSp>
        <p:nvCxnSpPr>
          <p:cNvPr id="897" name="Google Shape;897;p21"/>
          <p:cNvCxnSpPr>
            <a:stCxn id="892" idx="1"/>
            <a:endCxn id="857" idx="2"/>
          </p:cNvCxnSpPr>
          <p:nvPr/>
        </p:nvCxnSpPr>
        <p:spPr>
          <a:xfrm rot="10800000">
            <a:off x="4406720" y="3072556"/>
            <a:ext cx="335700" cy="1766700"/>
          </a:xfrm>
          <a:prstGeom prst="bentConnector2">
            <a:avLst/>
          </a:prstGeom>
          <a:noFill/>
          <a:ln cap="flat" cmpd="sng" w="9525">
            <a:solidFill>
              <a:schemeClr val="dk2"/>
            </a:solidFill>
            <a:prstDash val="solid"/>
            <a:round/>
            <a:headEnd len="sm" w="sm" type="none"/>
            <a:tailEnd len="med" w="med" type="triangle"/>
          </a:ln>
        </p:spPr>
      </p:cxnSp>
      <p:grpSp>
        <p:nvGrpSpPr>
          <p:cNvPr id="898" name="Google Shape;898;p21"/>
          <p:cNvGrpSpPr/>
          <p:nvPr/>
        </p:nvGrpSpPr>
        <p:grpSpPr>
          <a:xfrm>
            <a:off x="614369" y="1595619"/>
            <a:ext cx="2211741" cy="376902"/>
            <a:chOff x="6943294" y="538255"/>
            <a:chExt cx="213004" cy="129519"/>
          </a:xfrm>
        </p:grpSpPr>
        <p:sp>
          <p:nvSpPr>
            <p:cNvPr id="899" name="Google Shape;899;p21"/>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9" lvl="0" marL="89999"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relatieType: RuimtelijkObjectRelatieType</a:t>
              </a:r>
              <a:endParaRPr b="0" i="0" sz="800" u="none" cap="none" strike="noStrike">
                <a:solidFill>
                  <a:srgbClr val="000000"/>
                </a:solidFill>
                <a:latin typeface="Arial"/>
                <a:ea typeface="Arial"/>
                <a:cs typeface="Arial"/>
                <a:sym typeface="Arial"/>
              </a:endParaRPr>
            </a:p>
          </p:txBody>
        </p:sp>
        <p:sp>
          <p:nvSpPr>
            <p:cNvPr id="900" name="Google Shape;900;p21"/>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RuimtelijkObjectRelatie</a:t>
              </a:r>
              <a:endParaRPr b="1" i="0" sz="800" u="none" cap="none" strike="noStrike">
                <a:solidFill>
                  <a:srgbClr val="FFFFFF"/>
                </a:solidFill>
                <a:latin typeface="Arial"/>
                <a:ea typeface="Arial"/>
                <a:cs typeface="Arial"/>
                <a:sym typeface="Arial"/>
              </a:endParaRPr>
            </a:p>
          </p:txBody>
        </p:sp>
      </p:grpSp>
      <p:cxnSp>
        <p:nvCxnSpPr>
          <p:cNvPr id="901" name="Google Shape;901;p21"/>
          <p:cNvCxnSpPr>
            <a:stCxn id="852" idx="0"/>
          </p:cNvCxnSpPr>
          <p:nvPr/>
        </p:nvCxnSpPr>
        <p:spPr>
          <a:xfrm flipH="1" rot="10800000">
            <a:off x="577850" y="1973313"/>
            <a:ext cx="183000" cy="220800"/>
          </a:xfrm>
          <a:prstGeom prst="straightConnector1">
            <a:avLst/>
          </a:prstGeom>
          <a:noFill/>
          <a:ln cap="flat" cmpd="sng" w="9525">
            <a:solidFill>
              <a:schemeClr val="dk2"/>
            </a:solidFill>
            <a:prstDash val="dash"/>
            <a:round/>
            <a:headEnd len="sm" w="sm" type="none"/>
            <a:tailEnd len="sm" w="sm" type="none"/>
          </a:ln>
        </p:spPr>
      </p:cxnSp>
      <p:sp>
        <p:nvSpPr>
          <p:cNvPr id="902" name="Google Shape;902;p21"/>
          <p:cNvSpPr txBox="1"/>
          <p:nvPr/>
        </p:nvSpPr>
        <p:spPr>
          <a:xfrm>
            <a:off x="4054500" y="3104650"/>
            <a:ext cx="7047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highlight>
                  <a:schemeClr val="lt1"/>
                </a:highlight>
                <a:latin typeface="Proxima Nova"/>
                <a:ea typeface="Proxima Nova"/>
                <a:cs typeface="Proxima Nova"/>
                <a:sym typeface="Proxima Nova"/>
              </a:rPr>
              <a:t>+resultaatType</a:t>
            </a:r>
            <a:endParaRPr b="0" i="0" sz="600" u="none" cap="none" strike="noStrike">
              <a:solidFill>
                <a:srgbClr val="000000"/>
              </a:solidFill>
              <a:highlight>
                <a:schemeClr val="lt1"/>
              </a:highlight>
              <a:latin typeface="Proxima Nova"/>
              <a:ea typeface="Proxima Nova"/>
              <a:cs typeface="Proxima Nova"/>
              <a:sym typeface="Proxima Nova"/>
            </a:endParaRPr>
          </a:p>
        </p:txBody>
      </p:sp>
      <p:sp>
        <p:nvSpPr>
          <p:cNvPr id="903" name="Google Shape;903;p21"/>
          <p:cNvSpPr txBox="1"/>
          <p:nvPr/>
        </p:nvSpPr>
        <p:spPr>
          <a:xfrm>
            <a:off x="628650" y="273850"/>
            <a:ext cx="81192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Vorige versie</a:t>
            </a:r>
            <a:r>
              <a:rPr b="1" i="0" lang="nl-BE" sz="3000" u="none" cap="none" strike="noStrike">
                <a:solidFill>
                  <a:srgbClr val="000000"/>
                </a:solidFill>
                <a:latin typeface="Arial"/>
                <a:ea typeface="Arial"/>
                <a:cs typeface="Arial"/>
                <a:sym typeface="Arial"/>
              </a:rPr>
              <a:t> van het </a:t>
            </a:r>
            <a:r>
              <a:rPr b="1" lang="nl-BE" sz="3000"/>
              <a:t>data</a:t>
            </a:r>
            <a:r>
              <a:rPr b="1" i="0" lang="nl-BE" sz="3000" u="none" cap="none" strike="noStrike">
                <a:solidFill>
                  <a:srgbClr val="000000"/>
                </a:solidFill>
                <a:latin typeface="Arial"/>
                <a:ea typeface="Arial"/>
                <a:cs typeface="Arial"/>
                <a:sym typeface="Arial"/>
              </a:rPr>
              <a:t>model</a:t>
            </a:r>
            <a:endParaRPr/>
          </a:p>
        </p:txBody>
      </p:sp>
      <p:grpSp>
        <p:nvGrpSpPr>
          <p:cNvPr id="904" name="Google Shape;904;p21"/>
          <p:cNvGrpSpPr/>
          <p:nvPr/>
        </p:nvGrpSpPr>
        <p:grpSpPr>
          <a:xfrm>
            <a:off x="7780329" y="16305"/>
            <a:ext cx="944399" cy="505752"/>
            <a:chOff x="6943296" y="513283"/>
            <a:chExt cx="213000" cy="173798"/>
          </a:xfrm>
        </p:grpSpPr>
        <p:sp>
          <p:nvSpPr>
            <p:cNvPr id="905" name="Google Shape;905;p21"/>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1"/>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sz="800">
                  <a:solidFill>
                    <a:srgbClr val="FFFFFF"/>
                  </a:solidFill>
                </a:rPr>
                <a:t>Input</a:t>
              </a:r>
              <a:endParaRPr b="1" i="0" sz="800" u="none" cap="none" strike="noStrike">
                <a:solidFill>
                  <a:srgbClr val="FFFFFF"/>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
          <p:cNvSpPr txBox="1"/>
          <p:nvPr/>
        </p:nvSpPr>
        <p:spPr>
          <a:xfrm>
            <a:off x="628650" y="273850"/>
            <a:ext cx="69630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Verkregen suggesties</a:t>
            </a:r>
            <a:endParaRPr b="1" i="0" sz="3000" u="none" cap="none" strike="noStrike">
              <a:solidFill>
                <a:srgbClr val="000000"/>
              </a:solidFill>
              <a:latin typeface="Arial"/>
              <a:ea typeface="Arial"/>
              <a:cs typeface="Arial"/>
              <a:sym typeface="Arial"/>
            </a:endParaRPr>
          </a:p>
        </p:txBody>
      </p:sp>
      <p:sp>
        <p:nvSpPr>
          <p:cNvPr id="912" name="Google Shape;912;p7"/>
          <p:cNvSpPr/>
          <p:nvPr/>
        </p:nvSpPr>
        <p:spPr>
          <a:xfrm>
            <a:off x="693000" y="3815875"/>
            <a:ext cx="7849800" cy="1210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nl-BE" u="sng">
                <a:latin typeface="Proxima Nova"/>
                <a:ea typeface="Proxima Nova"/>
                <a:cs typeface="Proxima Nova"/>
                <a:sym typeface="Proxima Nova"/>
              </a:rPr>
              <a:t>Suggesties ter verbetering</a:t>
            </a:r>
            <a:r>
              <a:rPr b="1" i="0" lang="nl-BE" sz="1400" u="sng" cap="none" strike="noStrike">
                <a:solidFill>
                  <a:srgbClr val="000000"/>
                </a:solidFill>
                <a:latin typeface="Proxima Nova"/>
                <a:ea typeface="Proxima Nova"/>
                <a:cs typeface="Proxima Nova"/>
                <a:sym typeface="Proxima Nova"/>
              </a:rPr>
              <a:t>:</a:t>
            </a:r>
            <a:endParaRPr/>
          </a:p>
          <a:p>
            <a:pPr indent="-317500" lvl="0" marL="457200" marR="0" rtl="0" algn="l">
              <a:lnSpc>
                <a:spcPct val="100000"/>
              </a:lnSpc>
              <a:spcBef>
                <a:spcPts val="0"/>
              </a:spcBef>
              <a:spcAft>
                <a:spcPts val="0"/>
              </a:spcAft>
              <a:buClr>
                <a:srgbClr val="000000"/>
              </a:buClr>
              <a:buSzPts val="1400"/>
              <a:buFont typeface="Arial"/>
              <a:buChar char="•"/>
            </a:pPr>
            <a:r>
              <a:rPr lang="nl-BE">
                <a:latin typeface="Proxima Nova"/>
                <a:ea typeface="Proxima Nova"/>
                <a:cs typeface="Proxima Nova"/>
                <a:sym typeface="Proxima Nova"/>
              </a:rPr>
              <a:t>“Geldigheid” toevoegen aan het RuimtelijkObject om rekening te kunnen houden met wijzigingen doorheen de tijd.</a:t>
            </a:r>
            <a:endParaRPr>
              <a:latin typeface="Proxima Nova"/>
              <a:ea typeface="Proxima Nova"/>
              <a:cs typeface="Proxima Nova"/>
              <a:sym typeface="Proxima Nova"/>
            </a:endParaRPr>
          </a:p>
          <a:p>
            <a:pPr indent="-317500" lvl="0" marL="457200" marR="0" rtl="0" algn="l">
              <a:lnSpc>
                <a:spcPct val="100000"/>
              </a:lnSpc>
              <a:spcBef>
                <a:spcPts val="0"/>
              </a:spcBef>
              <a:spcAft>
                <a:spcPts val="0"/>
              </a:spcAft>
              <a:buSzPts val="1400"/>
              <a:buFont typeface="Proxima Nova"/>
              <a:buChar char="•"/>
            </a:pPr>
            <a:r>
              <a:rPr lang="nl-BE">
                <a:latin typeface="Proxima Nova"/>
                <a:ea typeface="Proxima Nova"/>
                <a:cs typeface="Proxima Nova"/>
                <a:sym typeface="Proxima Nova"/>
              </a:rPr>
              <a:t>Observatieverzameling toevoegen om flexibele tijdreeksen te kunnen voorstellen.</a:t>
            </a:r>
            <a:endParaRPr>
              <a:latin typeface="Proxima Nova"/>
              <a:ea typeface="Proxima Nova"/>
              <a:cs typeface="Proxima Nova"/>
              <a:sym typeface="Proxima Nova"/>
            </a:endParaRPr>
          </a:p>
          <a:p>
            <a:pPr indent="-317500" lvl="0" marL="457200" marR="0" rtl="0" algn="l">
              <a:lnSpc>
                <a:spcPct val="100000"/>
              </a:lnSpc>
              <a:spcBef>
                <a:spcPts val="0"/>
              </a:spcBef>
              <a:spcAft>
                <a:spcPts val="0"/>
              </a:spcAft>
              <a:buSzPts val="1400"/>
              <a:buFont typeface="Proxima Nova"/>
              <a:buChar char="•"/>
            </a:pPr>
            <a:r>
              <a:rPr lang="nl-BE">
                <a:latin typeface="Proxima Nova"/>
                <a:ea typeface="Proxima Nova"/>
                <a:cs typeface="Proxima Nova"/>
                <a:sym typeface="Proxima Nova"/>
              </a:rPr>
              <a:t>Spatial coverage observatietype toevoegen </a:t>
            </a:r>
            <a:r>
              <a:rPr b="1" lang="nl-BE">
                <a:latin typeface="Proxima Nova"/>
                <a:ea typeface="Proxima Nova"/>
                <a:cs typeface="Proxima Nova"/>
                <a:sym typeface="Proxima Nova"/>
              </a:rPr>
              <a:t>⇒ </a:t>
            </a:r>
            <a:r>
              <a:rPr b="1" lang="nl-BE">
                <a:latin typeface="Proxima Nova"/>
                <a:ea typeface="Proxima Nova"/>
                <a:cs typeface="Proxima Nova"/>
                <a:sym typeface="Proxima Nova"/>
                <a:extLst>
                  <a:ext uri="http://customooxmlschemas.google.com/">
                    <go:slidesCustomData xmlns:go="http://customooxmlschemas.google.com/" textRoundtripDataId="7"/>
                  </a:ext>
                </a:extLst>
              </a:rPr>
              <a:t>TW4</a:t>
            </a:r>
            <a:endParaRPr b="1">
              <a:latin typeface="Proxima Nova"/>
              <a:ea typeface="Proxima Nova"/>
              <a:cs typeface="Proxima Nova"/>
              <a:sym typeface="Proxima Nova"/>
            </a:endParaRPr>
          </a:p>
        </p:txBody>
      </p:sp>
      <p:pic>
        <p:nvPicPr>
          <p:cNvPr id="913" name="Google Shape;913;p7"/>
          <p:cNvPicPr preferRelativeResize="0"/>
          <p:nvPr/>
        </p:nvPicPr>
        <p:blipFill>
          <a:blip r:embed="rId3">
            <a:alphaModFix/>
          </a:blip>
          <a:stretch>
            <a:fillRect/>
          </a:stretch>
        </p:blipFill>
        <p:spPr>
          <a:xfrm>
            <a:off x="1339700" y="820150"/>
            <a:ext cx="5540898" cy="2922575"/>
          </a:xfrm>
          <a:prstGeom prst="rect">
            <a:avLst/>
          </a:prstGeom>
          <a:noFill/>
          <a:ln>
            <a:noFill/>
          </a:ln>
        </p:spPr>
      </p:pic>
      <p:grpSp>
        <p:nvGrpSpPr>
          <p:cNvPr id="914" name="Google Shape;914;p7"/>
          <p:cNvGrpSpPr/>
          <p:nvPr/>
        </p:nvGrpSpPr>
        <p:grpSpPr>
          <a:xfrm>
            <a:off x="6120482" y="550806"/>
            <a:ext cx="608584" cy="269317"/>
            <a:chOff x="6943296" y="513283"/>
            <a:chExt cx="213000" cy="173798"/>
          </a:xfrm>
        </p:grpSpPr>
        <p:sp>
          <p:nvSpPr>
            <p:cNvPr id="915" name="Google Shape;915;p7"/>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7"/>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sz="600">
                  <a:solidFill>
                    <a:srgbClr val="FFFFFF"/>
                  </a:solidFill>
                </a:rPr>
                <a:t>Input</a:t>
              </a:r>
              <a:endParaRPr b="1" i="0" sz="600" u="none" cap="none" strike="noStrike">
                <a:solidFill>
                  <a:srgbClr val="FFFFFF"/>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g2a600c3840c_0_5"/>
          <p:cNvSpPr/>
          <p:nvPr/>
        </p:nvSpPr>
        <p:spPr>
          <a:xfrm>
            <a:off x="420350" y="2194113"/>
            <a:ext cx="315000" cy="30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922" name="Google Shape;922;g2a600c3840c_0_5"/>
          <p:cNvGrpSpPr/>
          <p:nvPr/>
        </p:nvGrpSpPr>
        <p:grpSpPr>
          <a:xfrm>
            <a:off x="7780329" y="660505"/>
            <a:ext cx="944399" cy="505752"/>
            <a:chOff x="6943296" y="513283"/>
            <a:chExt cx="213000" cy="173798"/>
          </a:xfrm>
        </p:grpSpPr>
        <p:sp>
          <p:nvSpPr>
            <p:cNvPr id="923" name="Google Shape;923;g2a600c3840c_0_5"/>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2a600c3840c_0_5"/>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Agent</a:t>
              </a:r>
              <a:endParaRPr b="1" i="0" sz="800" u="none" cap="none" strike="noStrike">
                <a:solidFill>
                  <a:srgbClr val="FFFFFF"/>
                </a:solidFill>
                <a:latin typeface="Arial"/>
                <a:ea typeface="Arial"/>
                <a:cs typeface="Arial"/>
                <a:sym typeface="Arial"/>
              </a:endParaRPr>
            </a:p>
          </p:txBody>
        </p:sp>
      </p:grpSp>
      <p:grpSp>
        <p:nvGrpSpPr>
          <p:cNvPr id="925" name="Google Shape;925;g2a600c3840c_0_5"/>
          <p:cNvGrpSpPr/>
          <p:nvPr/>
        </p:nvGrpSpPr>
        <p:grpSpPr>
          <a:xfrm>
            <a:off x="3543724" y="2570542"/>
            <a:ext cx="1725891" cy="501940"/>
            <a:chOff x="6943296" y="513283"/>
            <a:chExt cx="213002" cy="172488"/>
          </a:xfrm>
        </p:grpSpPr>
        <p:sp>
          <p:nvSpPr>
            <p:cNvPr id="926" name="Google Shape;926;g2a600c3840c_0_5"/>
            <p:cNvSpPr/>
            <p:nvPr/>
          </p:nvSpPr>
          <p:spPr>
            <a:xfrm>
              <a:off x="6943298" y="56277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uitgevoerdDoor: Agent</a:t>
              </a:r>
              <a:endParaRPr b="0" i="0" sz="800" u="none" cap="none" strike="noStrike">
                <a:solidFill>
                  <a:srgbClr val="000000"/>
                </a:solidFill>
                <a:latin typeface="Arial"/>
                <a:ea typeface="Arial"/>
                <a:cs typeface="Arial"/>
                <a:sym typeface="Arial"/>
              </a:endParaRPr>
            </a:p>
          </p:txBody>
        </p:sp>
        <p:sp>
          <p:nvSpPr>
            <p:cNvPr id="927" name="Google Shape;927;g2a600c3840c_0_5"/>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endParaRPr b="1" i="0" sz="800" u="none" cap="none" strike="noStrike">
                <a:solidFill>
                  <a:srgbClr val="FFFFFF"/>
                </a:solidFill>
                <a:latin typeface="Arial"/>
                <a:ea typeface="Arial"/>
                <a:cs typeface="Arial"/>
                <a:sym typeface="Arial"/>
              </a:endParaRPr>
            </a:p>
          </p:txBody>
        </p:sp>
      </p:grpSp>
      <p:grpSp>
        <p:nvGrpSpPr>
          <p:cNvPr id="928" name="Google Shape;928;g2a600c3840c_0_5"/>
          <p:cNvGrpSpPr/>
          <p:nvPr/>
        </p:nvGrpSpPr>
        <p:grpSpPr>
          <a:xfrm>
            <a:off x="4742407" y="3942382"/>
            <a:ext cx="1121701" cy="505752"/>
            <a:chOff x="6943296" y="513283"/>
            <a:chExt cx="213000" cy="173798"/>
          </a:xfrm>
        </p:grpSpPr>
        <p:sp>
          <p:nvSpPr>
            <p:cNvPr id="929" name="Google Shape;929;g2a600c3840c_0_5"/>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Concept</a:t>
              </a:r>
              <a:endParaRPr b="0" i="0" sz="800" u="none" cap="none" strike="noStrike">
                <a:solidFill>
                  <a:srgbClr val="000000"/>
                </a:solidFill>
                <a:latin typeface="Arial"/>
                <a:ea typeface="Arial"/>
                <a:cs typeface="Arial"/>
                <a:sym typeface="Arial"/>
              </a:endParaRPr>
            </a:p>
          </p:txBody>
        </p:sp>
        <p:sp>
          <p:nvSpPr>
            <p:cNvPr id="930" name="Google Shape;930;g2a600c3840c_0_5"/>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Classificatie</a:t>
              </a:r>
              <a:endParaRPr b="1" i="0" sz="800" u="none" cap="none" strike="noStrike">
                <a:solidFill>
                  <a:srgbClr val="FFFFFF"/>
                </a:solidFill>
                <a:latin typeface="Arial"/>
                <a:ea typeface="Arial"/>
                <a:cs typeface="Arial"/>
                <a:sym typeface="Arial"/>
              </a:endParaRPr>
            </a:p>
          </p:txBody>
        </p:sp>
      </p:grpSp>
      <p:grpSp>
        <p:nvGrpSpPr>
          <p:cNvPr id="931" name="Google Shape;931;g2a600c3840c_0_5"/>
          <p:cNvGrpSpPr/>
          <p:nvPr/>
        </p:nvGrpSpPr>
        <p:grpSpPr>
          <a:xfrm>
            <a:off x="2386554" y="3942382"/>
            <a:ext cx="1670240" cy="505752"/>
            <a:chOff x="6943296" y="513283"/>
            <a:chExt cx="213000" cy="173798"/>
          </a:xfrm>
        </p:grpSpPr>
        <p:sp>
          <p:nvSpPr>
            <p:cNvPr id="932" name="Google Shape;932;g2a600c3840c_0_5"/>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KwantitatieveWaarde</a:t>
              </a:r>
              <a:endParaRPr b="0" i="0" sz="800" u="none" cap="none" strike="noStrike">
                <a:solidFill>
                  <a:srgbClr val="000000"/>
                </a:solidFill>
                <a:latin typeface="Arial"/>
                <a:ea typeface="Arial"/>
                <a:cs typeface="Arial"/>
                <a:sym typeface="Arial"/>
              </a:endParaRPr>
            </a:p>
          </p:txBody>
        </p:sp>
        <p:sp>
          <p:nvSpPr>
            <p:cNvPr id="933" name="Google Shape;933;g2a600c3840c_0_5"/>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Meting</a:t>
              </a:r>
              <a:endParaRPr b="1" i="0" sz="800" u="none" cap="none" strike="noStrike">
                <a:solidFill>
                  <a:srgbClr val="FFFFFF"/>
                </a:solidFill>
                <a:latin typeface="Arial"/>
                <a:ea typeface="Arial"/>
                <a:cs typeface="Arial"/>
                <a:sym typeface="Arial"/>
              </a:endParaRPr>
            </a:p>
          </p:txBody>
        </p:sp>
      </p:grpSp>
      <p:grpSp>
        <p:nvGrpSpPr>
          <p:cNvPr id="934" name="Google Shape;934;g2a600c3840c_0_5"/>
          <p:cNvGrpSpPr/>
          <p:nvPr/>
        </p:nvGrpSpPr>
        <p:grpSpPr>
          <a:xfrm>
            <a:off x="615041" y="2395944"/>
            <a:ext cx="1725905" cy="837489"/>
            <a:chOff x="6943295" y="513283"/>
            <a:chExt cx="213001" cy="287797"/>
          </a:xfrm>
        </p:grpSpPr>
        <p:sp>
          <p:nvSpPr>
            <p:cNvPr id="935" name="Google Shape;935;g2a600c3840c_0_5"/>
            <p:cNvSpPr/>
            <p:nvPr/>
          </p:nvSpPr>
          <p:spPr>
            <a:xfrm>
              <a:off x="6943295" y="564080"/>
              <a:ext cx="213000" cy="237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BE" sz="800">
                  <a:highlight>
                    <a:srgbClr val="93C47D"/>
                  </a:highlight>
                </a:rPr>
                <a:t>- geldigheid: Periode</a:t>
              </a:r>
              <a:endParaRPr sz="800">
                <a:highlight>
                  <a:srgbClr val="93C47D"/>
                </a:highlight>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locatie: Locatie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naam: LanguageString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RuimtelijkObjecttype</a:t>
              </a:r>
              <a:endParaRPr b="0" i="0" sz="800" u="none" cap="none" strike="noStrike">
                <a:solidFill>
                  <a:srgbClr val="000000"/>
                </a:solidFill>
                <a:latin typeface="Arial"/>
                <a:ea typeface="Arial"/>
                <a:cs typeface="Arial"/>
                <a:sym typeface="Arial"/>
              </a:endParaRPr>
            </a:p>
          </p:txBody>
        </p:sp>
        <p:sp>
          <p:nvSpPr>
            <p:cNvPr id="936" name="Google Shape;936;g2a600c3840c_0_5"/>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a:t>
              </a:r>
              <a:endParaRPr b="1" i="0" sz="800" u="none" cap="none" strike="noStrike">
                <a:solidFill>
                  <a:srgbClr val="FFFFFF"/>
                </a:solidFill>
                <a:latin typeface="Arial"/>
                <a:ea typeface="Arial"/>
                <a:cs typeface="Arial"/>
                <a:sym typeface="Arial"/>
              </a:endParaRPr>
            </a:p>
          </p:txBody>
        </p:sp>
      </p:grpSp>
      <p:grpSp>
        <p:nvGrpSpPr>
          <p:cNvPr id="937" name="Google Shape;937;g2a600c3840c_0_5"/>
          <p:cNvGrpSpPr/>
          <p:nvPr/>
        </p:nvGrpSpPr>
        <p:grpSpPr>
          <a:xfrm>
            <a:off x="6967847" y="2235873"/>
            <a:ext cx="1756888" cy="660296"/>
            <a:chOff x="6943297" y="495392"/>
            <a:chExt cx="213000" cy="199781"/>
          </a:xfrm>
        </p:grpSpPr>
        <p:sp>
          <p:nvSpPr>
            <p:cNvPr id="938" name="Google Shape;938;g2a600c3840c_0_5"/>
            <p:cNvSpPr/>
            <p:nvPr/>
          </p:nvSpPr>
          <p:spPr>
            <a:xfrm>
              <a:off x="6943297" y="555073"/>
              <a:ext cx="213000" cy="1401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input: Input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specificatie: Document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type: Observatieproceduretype</a:t>
              </a:r>
              <a:endParaRPr b="0" i="0" sz="800" u="none" cap="none" strike="noStrike">
                <a:solidFill>
                  <a:srgbClr val="000000"/>
                </a:solidFill>
                <a:latin typeface="Arial"/>
                <a:ea typeface="Arial"/>
                <a:cs typeface="Arial"/>
                <a:sym typeface="Arial"/>
              </a:endParaRPr>
            </a:p>
          </p:txBody>
        </p:sp>
        <p:sp>
          <p:nvSpPr>
            <p:cNvPr id="939" name="Google Shape;939;g2a600c3840c_0_5"/>
            <p:cNvSpPr/>
            <p:nvPr/>
          </p:nvSpPr>
          <p:spPr>
            <a:xfrm>
              <a:off x="6943297" y="495392"/>
              <a:ext cx="213000" cy="67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Observatieprocedure</a:t>
              </a:r>
              <a:endParaRPr b="1" i="0" sz="800" u="none" cap="none" strike="noStrike">
                <a:solidFill>
                  <a:srgbClr val="FFFFFF"/>
                </a:solidFill>
                <a:latin typeface="Arial"/>
                <a:ea typeface="Arial"/>
                <a:cs typeface="Arial"/>
                <a:sym typeface="Arial"/>
              </a:endParaRPr>
            </a:p>
          </p:txBody>
        </p:sp>
      </p:grpSp>
      <p:grpSp>
        <p:nvGrpSpPr>
          <p:cNvPr id="940" name="Google Shape;940;g2a600c3840c_0_5"/>
          <p:cNvGrpSpPr/>
          <p:nvPr/>
        </p:nvGrpSpPr>
        <p:grpSpPr>
          <a:xfrm>
            <a:off x="7780329" y="1304705"/>
            <a:ext cx="944399" cy="505752"/>
            <a:chOff x="6943296" y="513283"/>
            <a:chExt cx="213000" cy="173798"/>
          </a:xfrm>
        </p:grpSpPr>
        <p:sp>
          <p:nvSpPr>
            <p:cNvPr id="941" name="Google Shape;941;g2a600c3840c_0_5"/>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2a600c3840c_0_5"/>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Document</a:t>
              </a:r>
              <a:endParaRPr b="1" i="0" sz="800" u="none" cap="none" strike="noStrike">
                <a:solidFill>
                  <a:srgbClr val="FFFFFF"/>
                </a:solidFill>
                <a:latin typeface="Arial"/>
                <a:ea typeface="Arial"/>
                <a:cs typeface="Arial"/>
                <a:sym typeface="Arial"/>
              </a:endParaRPr>
            </a:p>
          </p:txBody>
        </p:sp>
      </p:grpSp>
      <p:sp>
        <p:nvSpPr>
          <p:cNvPr id="943" name="Google Shape;943;g2a600c3840c_0_5"/>
          <p:cNvSpPr txBox="1"/>
          <p:nvPr/>
        </p:nvSpPr>
        <p:spPr>
          <a:xfrm>
            <a:off x="2340913" y="26710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+geobserveerdObject</a:t>
            </a:r>
            <a:endParaRPr b="0" i="0" sz="600" u="none" cap="none" strike="noStrike">
              <a:solidFill>
                <a:srgbClr val="000000"/>
              </a:solidFill>
              <a:latin typeface="Proxima Nova"/>
              <a:ea typeface="Proxima Nova"/>
              <a:cs typeface="Proxima Nova"/>
              <a:sym typeface="Proxima Nova"/>
            </a:endParaRPr>
          </a:p>
        </p:txBody>
      </p:sp>
      <p:sp>
        <p:nvSpPr>
          <p:cNvPr id="944" name="Google Shape;944;g2a600c3840c_0_5"/>
          <p:cNvSpPr txBox="1"/>
          <p:nvPr/>
        </p:nvSpPr>
        <p:spPr>
          <a:xfrm>
            <a:off x="6132697" y="2446002"/>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+gebruikteProcedure</a:t>
            </a:r>
            <a:endParaRPr b="0" i="0" sz="600" u="none" cap="none" strike="noStrike">
              <a:solidFill>
                <a:srgbClr val="000000"/>
              </a:solidFill>
              <a:latin typeface="Proxima Nova"/>
              <a:ea typeface="Proxima Nova"/>
              <a:cs typeface="Proxima Nova"/>
              <a:sym typeface="Proxima Nova"/>
            </a:endParaRPr>
          </a:p>
        </p:txBody>
      </p:sp>
      <p:cxnSp>
        <p:nvCxnSpPr>
          <p:cNvPr id="945" name="Google Shape;945;g2a600c3840c_0_5"/>
          <p:cNvCxnSpPr>
            <a:stCxn id="927" idx="3"/>
          </p:cNvCxnSpPr>
          <p:nvPr/>
        </p:nvCxnSpPr>
        <p:spPr>
          <a:xfrm>
            <a:off x="5269599" y="2644747"/>
            <a:ext cx="1698000" cy="0"/>
          </a:xfrm>
          <a:prstGeom prst="straightConnector1">
            <a:avLst/>
          </a:prstGeom>
          <a:noFill/>
          <a:ln cap="flat" cmpd="sng" w="9525">
            <a:solidFill>
              <a:schemeClr val="dk2"/>
            </a:solidFill>
            <a:prstDash val="solid"/>
            <a:round/>
            <a:headEnd len="sm" w="sm" type="none"/>
            <a:tailEnd len="sm" w="sm" type="none"/>
          </a:ln>
        </p:spPr>
      </p:cxnSp>
      <p:grpSp>
        <p:nvGrpSpPr>
          <p:cNvPr id="946" name="Google Shape;946;g2a600c3840c_0_5"/>
          <p:cNvGrpSpPr/>
          <p:nvPr/>
        </p:nvGrpSpPr>
        <p:grpSpPr>
          <a:xfrm>
            <a:off x="3543815" y="1378902"/>
            <a:ext cx="1725886" cy="376900"/>
            <a:chOff x="6943294" y="538255"/>
            <a:chExt cx="213004" cy="129519"/>
          </a:xfrm>
        </p:grpSpPr>
        <p:sp>
          <p:nvSpPr>
            <p:cNvPr id="947" name="Google Shape;947;g2a600c3840c_0_5"/>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type: RuimtelijkeIndicatorType</a:t>
              </a:r>
              <a:endParaRPr b="0" i="0" sz="800" u="none" cap="none" strike="noStrike">
                <a:solidFill>
                  <a:srgbClr val="000000"/>
                </a:solidFill>
                <a:latin typeface="Arial"/>
                <a:ea typeface="Arial"/>
                <a:cs typeface="Arial"/>
                <a:sym typeface="Arial"/>
              </a:endParaRPr>
            </a:p>
          </p:txBody>
        </p:sp>
        <p:sp>
          <p:nvSpPr>
            <p:cNvPr id="948" name="Google Shape;948;g2a600c3840c_0_5"/>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RuimtelijkeIndicatortype</a:t>
              </a:r>
              <a:endParaRPr b="1" i="0" sz="800" u="none" cap="none" strike="noStrike">
                <a:solidFill>
                  <a:srgbClr val="FFFFFF"/>
                </a:solidFill>
                <a:latin typeface="Arial"/>
                <a:ea typeface="Arial"/>
                <a:cs typeface="Arial"/>
                <a:sym typeface="Arial"/>
              </a:endParaRPr>
            </a:p>
          </p:txBody>
        </p:sp>
      </p:grpSp>
      <p:cxnSp>
        <p:nvCxnSpPr>
          <p:cNvPr id="949" name="Google Shape;949;g2a600c3840c_0_5"/>
          <p:cNvCxnSpPr>
            <a:stCxn id="947" idx="2"/>
            <a:endCxn id="927" idx="0"/>
          </p:cNvCxnSpPr>
          <p:nvPr/>
        </p:nvCxnSpPr>
        <p:spPr>
          <a:xfrm>
            <a:off x="4406775" y="1755803"/>
            <a:ext cx="0" cy="814800"/>
          </a:xfrm>
          <a:prstGeom prst="straightConnector1">
            <a:avLst/>
          </a:prstGeom>
          <a:noFill/>
          <a:ln cap="flat" cmpd="sng" w="9525">
            <a:solidFill>
              <a:srgbClr val="595959"/>
            </a:solidFill>
            <a:prstDash val="solid"/>
            <a:round/>
            <a:headEnd len="sm" w="sm" type="none"/>
            <a:tailEnd len="sm" w="sm" type="none"/>
          </a:ln>
        </p:spPr>
      </p:cxnSp>
      <p:sp>
        <p:nvSpPr>
          <p:cNvPr id="950" name="Google Shape;950;g2a600c3840c_0_5"/>
          <p:cNvSpPr txBox="1"/>
          <p:nvPr/>
        </p:nvSpPr>
        <p:spPr>
          <a:xfrm>
            <a:off x="4344125" y="16805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+geobserveerdKenmerk</a:t>
            </a:r>
            <a:endParaRPr b="0" i="0" sz="600" u="none" cap="none" strike="noStrike">
              <a:solidFill>
                <a:srgbClr val="000000"/>
              </a:solidFill>
              <a:latin typeface="Proxima Nova"/>
              <a:ea typeface="Proxima Nova"/>
              <a:cs typeface="Proxima Nova"/>
              <a:sym typeface="Proxima Nova"/>
            </a:endParaRPr>
          </a:p>
        </p:txBody>
      </p:sp>
      <p:sp>
        <p:nvSpPr>
          <p:cNvPr id="951" name="Google Shape;951;g2a600c3840c_0_5"/>
          <p:cNvSpPr txBox="1"/>
          <p:nvPr/>
        </p:nvSpPr>
        <p:spPr>
          <a:xfrm>
            <a:off x="4194675" y="1680550"/>
            <a:ext cx="2031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1</a:t>
            </a:r>
            <a:endParaRPr b="0" i="0" sz="600" u="none" cap="none" strike="noStrike">
              <a:solidFill>
                <a:srgbClr val="000000"/>
              </a:solidFill>
              <a:latin typeface="Proxima Nova"/>
              <a:ea typeface="Proxima Nova"/>
              <a:cs typeface="Proxima Nova"/>
              <a:sym typeface="Proxima Nova"/>
            </a:endParaRPr>
          </a:p>
        </p:txBody>
      </p:sp>
      <p:cxnSp>
        <p:nvCxnSpPr>
          <p:cNvPr id="952" name="Google Shape;952;g2a600c3840c_0_5"/>
          <p:cNvCxnSpPr>
            <a:endCxn id="926" idx="1"/>
          </p:cNvCxnSpPr>
          <p:nvPr/>
        </p:nvCxnSpPr>
        <p:spPr>
          <a:xfrm>
            <a:off x="2340740" y="2888717"/>
            <a:ext cx="1203000" cy="4800"/>
          </a:xfrm>
          <a:prstGeom prst="straightConnector1">
            <a:avLst/>
          </a:prstGeom>
          <a:noFill/>
          <a:ln cap="flat" cmpd="sng" w="9525">
            <a:solidFill>
              <a:schemeClr val="dk2"/>
            </a:solidFill>
            <a:prstDash val="solid"/>
            <a:round/>
            <a:headEnd len="sm" w="sm" type="none"/>
            <a:tailEnd len="sm" w="sm" type="none"/>
          </a:ln>
        </p:spPr>
      </p:cxnSp>
      <p:grpSp>
        <p:nvGrpSpPr>
          <p:cNvPr id="953" name="Google Shape;953;g2a600c3840c_0_5"/>
          <p:cNvGrpSpPr/>
          <p:nvPr/>
        </p:nvGrpSpPr>
        <p:grpSpPr>
          <a:xfrm>
            <a:off x="6968062" y="3024231"/>
            <a:ext cx="1525407" cy="2042817"/>
            <a:chOff x="6943296" y="265989"/>
            <a:chExt cx="213001" cy="701999"/>
          </a:xfrm>
        </p:grpSpPr>
        <p:sp>
          <p:nvSpPr>
            <p:cNvPr id="954" name="Google Shape;954;g2a600c3840c_0_5"/>
            <p:cNvSpPr/>
            <p:nvPr/>
          </p:nvSpPr>
          <p:spPr>
            <a:xfrm>
              <a:off x="6943297" y="316988"/>
              <a:ext cx="213000" cy="651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beschrijving: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bron: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datum: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dekking: Dekking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formaat: Formaat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medeAuteur: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onderwerp: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rechten: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relatie: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taal: Taalcode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titel: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InformatieType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uitgever: Agent</a:t>
              </a:r>
              <a:endParaRPr b="0" i="0" sz="800" u="none" cap="none" strike="noStrike">
                <a:solidFill>
                  <a:srgbClr val="000000"/>
                </a:solidFill>
                <a:latin typeface="Arial"/>
                <a:ea typeface="Arial"/>
                <a:cs typeface="Arial"/>
                <a:sym typeface="Arial"/>
              </a:endParaRPr>
            </a:p>
          </p:txBody>
        </p:sp>
        <p:sp>
          <p:nvSpPr>
            <p:cNvPr id="955" name="Google Shape;955;g2a600c3840c_0_5"/>
            <p:cNvSpPr/>
            <p:nvPr/>
          </p:nvSpPr>
          <p:spPr>
            <a:xfrm>
              <a:off x="6943296" y="265989"/>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Metadata</a:t>
              </a:r>
              <a:endParaRPr b="1" i="0" sz="800" u="none" cap="none" strike="noStrike">
                <a:solidFill>
                  <a:srgbClr val="FFFFFF"/>
                </a:solidFill>
                <a:latin typeface="Arial"/>
                <a:ea typeface="Arial"/>
                <a:cs typeface="Arial"/>
                <a:sym typeface="Arial"/>
              </a:endParaRPr>
            </a:p>
          </p:txBody>
        </p:sp>
      </p:grpSp>
      <p:cxnSp>
        <p:nvCxnSpPr>
          <p:cNvPr id="956" name="Google Shape;956;g2a600c3840c_0_5"/>
          <p:cNvCxnSpPr>
            <a:stCxn id="926" idx="3"/>
            <a:endCxn id="954" idx="1"/>
          </p:cNvCxnSpPr>
          <p:nvPr/>
        </p:nvCxnSpPr>
        <p:spPr>
          <a:xfrm>
            <a:off x="5269615" y="2893517"/>
            <a:ext cx="1698600" cy="1226400"/>
          </a:xfrm>
          <a:prstGeom prst="bentConnector3">
            <a:avLst>
              <a:gd fmla="val 50000" name="adj1"/>
            </a:avLst>
          </a:prstGeom>
          <a:noFill/>
          <a:ln cap="flat" cmpd="sng" w="9525">
            <a:solidFill>
              <a:schemeClr val="dk2"/>
            </a:solidFill>
            <a:prstDash val="solid"/>
            <a:round/>
            <a:headEnd len="sm" w="sm" type="none"/>
            <a:tailEnd len="sm" w="sm" type="none"/>
          </a:ln>
        </p:spPr>
      </p:cxnSp>
      <p:grpSp>
        <p:nvGrpSpPr>
          <p:cNvPr id="957" name="Google Shape;957;g2a600c3840c_0_5"/>
          <p:cNvGrpSpPr/>
          <p:nvPr/>
        </p:nvGrpSpPr>
        <p:grpSpPr>
          <a:xfrm>
            <a:off x="2826099" y="4512179"/>
            <a:ext cx="1230711" cy="506328"/>
            <a:chOff x="6613363" y="513281"/>
            <a:chExt cx="233700" cy="173996"/>
          </a:xfrm>
        </p:grpSpPr>
        <p:sp>
          <p:nvSpPr>
            <p:cNvPr id="958" name="Google Shape;958;g2a600c3840c_0_5"/>
            <p:cNvSpPr/>
            <p:nvPr/>
          </p:nvSpPr>
          <p:spPr>
            <a:xfrm>
              <a:off x="6613363" y="564277"/>
              <a:ext cx="2337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Boolean</a:t>
              </a:r>
              <a:endParaRPr b="0" i="0" sz="800" u="none" cap="none" strike="noStrike">
                <a:solidFill>
                  <a:srgbClr val="000000"/>
                </a:solidFill>
                <a:latin typeface="Arial"/>
                <a:ea typeface="Arial"/>
                <a:cs typeface="Arial"/>
                <a:sym typeface="Arial"/>
              </a:endParaRPr>
            </a:p>
          </p:txBody>
        </p:sp>
        <p:sp>
          <p:nvSpPr>
            <p:cNvPr id="959" name="Google Shape;959;g2a600c3840c_0_5"/>
            <p:cNvSpPr/>
            <p:nvPr/>
          </p:nvSpPr>
          <p:spPr>
            <a:xfrm>
              <a:off x="6613363" y="513281"/>
              <a:ext cx="2337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WaarheidsObservatie</a:t>
              </a:r>
              <a:endParaRPr b="1" i="0" sz="800" u="none" cap="none" strike="noStrike">
                <a:solidFill>
                  <a:srgbClr val="FFFFFF"/>
                </a:solidFill>
                <a:latin typeface="Arial"/>
                <a:ea typeface="Arial"/>
                <a:cs typeface="Arial"/>
                <a:sym typeface="Arial"/>
              </a:endParaRPr>
            </a:p>
          </p:txBody>
        </p:sp>
      </p:grpSp>
      <p:grpSp>
        <p:nvGrpSpPr>
          <p:cNvPr id="960" name="Google Shape;960;g2a600c3840c_0_5"/>
          <p:cNvGrpSpPr/>
          <p:nvPr/>
        </p:nvGrpSpPr>
        <p:grpSpPr>
          <a:xfrm>
            <a:off x="4742407" y="4512470"/>
            <a:ext cx="1121701" cy="505752"/>
            <a:chOff x="6943296" y="513283"/>
            <a:chExt cx="213000" cy="173798"/>
          </a:xfrm>
        </p:grpSpPr>
        <p:sp>
          <p:nvSpPr>
            <p:cNvPr id="961" name="Google Shape;961;g2a600c3840c_0_5"/>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Integer</a:t>
              </a:r>
              <a:endParaRPr b="0" i="0" sz="800" u="none" cap="none" strike="noStrike">
                <a:solidFill>
                  <a:srgbClr val="000000"/>
                </a:solidFill>
                <a:latin typeface="Arial"/>
                <a:ea typeface="Arial"/>
                <a:cs typeface="Arial"/>
                <a:sym typeface="Arial"/>
              </a:endParaRPr>
            </a:p>
          </p:txBody>
        </p:sp>
        <p:sp>
          <p:nvSpPr>
            <p:cNvPr id="962" name="Google Shape;962;g2a600c3840c_0_5"/>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Telling</a:t>
              </a:r>
              <a:endParaRPr b="1" i="0" sz="800" u="none" cap="none" strike="noStrike">
                <a:solidFill>
                  <a:srgbClr val="FFFFFF"/>
                </a:solidFill>
                <a:latin typeface="Arial"/>
                <a:ea typeface="Arial"/>
                <a:cs typeface="Arial"/>
                <a:sym typeface="Arial"/>
              </a:endParaRPr>
            </a:p>
          </p:txBody>
        </p:sp>
      </p:grpSp>
      <p:cxnSp>
        <p:nvCxnSpPr>
          <p:cNvPr id="963" name="Google Shape;963;g2a600c3840c_0_5"/>
          <p:cNvCxnSpPr/>
          <p:nvPr/>
        </p:nvCxnSpPr>
        <p:spPr>
          <a:xfrm rot="-5400000">
            <a:off x="3634790" y="3495446"/>
            <a:ext cx="1194000" cy="350100"/>
          </a:xfrm>
          <a:prstGeom prst="bentConnector3">
            <a:avLst>
              <a:gd fmla="val -25" name="adj1"/>
            </a:avLst>
          </a:prstGeom>
          <a:noFill/>
          <a:ln cap="flat" cmpd="sng" w="9525">
            <a:solidFill>
              <a:schemeClr val="dk2"/>
            </a:solidFill>
            <a:prstDash val="solid"/>
            <a:round/>
            <a:headEnd len="sm" w="sm" type="none"/>
            <a:tailEnd len="med" w="med" type="triangle"/>
          </a:ln>
        </p:spPr>
      </p:cxnSp>
      <p:cxnSp>
        <p:nvCxnSpPr>
          <p:cNvPr id="964" name="Google Shape;964;g2a600c3840c_0_5"/>
          <p:cNvCxnSpPr>
            <a:stCxn id="958" idx="3"/>
            <a:endCxn id="926" idx="2"/>
          </p:cNvCxnSpPr>
          <p:nvPr/>
        </p:nvCxnSpPr>
        <p:spPr>
          <a:xfrm flipH="1" rot="10800000">
            <a:off x="4056810" y="3072542"/>
            <a:ext cx="349800" cy="1767000"/>
          </a:xfrm>
          <a:prstGeom prst="bentConnector2">
            <a:avLst/>
          </a:prstGeom>
          <a:noFill/>
          <a:ln cap="flat" cmpd="sng" w="9525">
            <a:solidFill>
              <a:schemeClr val="dk2"/>
            </a:solidFill>
            <a:prstDash val="solid"/>
            <a:round/>
            <a:headEnd len="sm" w="sm" type="none"/>
            <a:tailEnd len="med" w="med" type="triangle"/>
          </a:ln>
        </p:spPr>
      </p:cxnSp>
      <p:cxnSp>
        <p:nvCxnSpPr>
          <p:cNvPr id="965" name="Google Shape;965;g2a600c3840c_0_5"/>
          <p:cNvCxnSpPr>
            <a:stCxn id="929" idx="1"/>
            <a:endCxn id="926" idx="2"/>
          </p:cNvCxnSpPr>
          <p:nvPr/>
        </p:nvCxnSpPr>
        <p:spPr>
          <a:xfrm rot="10800000">
            <a:off x="4406707" y="3072469"/>
            <a:ext cx="335700" cy="1196700"/>
          </a:xfrm>
          <a:prstGeom prst="bentConnector2">
            <a:avLst/>
          </a:prstGeom>
          <a:noFill/>
          <a:ln cap="flat" cmpd="sng" w="9525">
            <a:solidFill>
              <a:schemeClr val="dk2"/>
            </a:solidFill>
            <a:prstDash val="solid"/>
            <a:round/>
            <a:headEnd len="sm" w="sm" type="none"/>
            <a:tailEnd len="med" w="med" type="triangle"/>
          </a:ln>
        </p:spPr>
      </p:cxnSp>
      <p:cxnSp>
        <p:nvCxnSpPr>
          <p:cNvPr id="966" name="Google Shape;966;g2a600c3840c_0_5"/>
          <p:cNvCxnSpPr>
            <a:stCxn id="961" idx="1"/>
            <a:endCxn id="926" idx="2"/>
          </p:cNvCxnSpPr>
          <p:nvPr/>
        </p:nvCxnSpPr>
        <p:spPr>
          <a:xfrm rot="10800000">
            <a:off x="4406707" y="3072557"/>
            <a:ext cx="335700" cy="1766700"/>
          </a:xfrm>
          <a:prstGeom prst="bentConnector2">
            <a:avLst/>
          </a:prstGeom>
          <a:noFill/>
          <a:ln cap="flat" cmpd="sng" w="9525">
            <a:solidFill>
              <a:schemeClr val="dk2"/>
            </a:solidFill>
            <a:prstDash val="solid"/>
            <a:round/>
            <a:headEnd len="sm" w="sm" type="none"/>
            <a:tailEnd len="med" w="med" type="triangle"/>
          </a:ln>
        </p:spPr>
      </p:cxnSp>
      <p:grpSp>
        <p:nvGrpSpPr>
          <p:cNvPr id="967" name="Google Shape;967;g2a600c3840c_0_5"/>
          <p:cNvGrpSpPr/>
          <p:nvPr/>
        </p:nvGrpSpPr>
        <p:grpSpPr>
          <a:xfrm>
            <a:off x="614596" y="1595612"/>
            <a:ext cx="2211748" cy="376900"/>
            <a:chOff x="6943294" y="538255"/>
            <a:chExt cx="213004" cy="129519"/>
          </a:xfrm>
        </p:grpSpPr>
        <p:sp>
          <p:nvSpPr>
            <p:cNvPr id="968" name="Google Shape;968;g2a600c3840c_0_5"/>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relatieType: RuimtelijkObjectRelatieType</a:t>
              </a:r>
              <a:endParaRPr b="0" i="0" sz="800" u="none" cap="none" strike="noStrike">
                <a:solidFill>
                  <a:srgbClr val="000000"/>
                </a:solidFill>
                <a:latin typeface="Arial"/>
                <a:ea typeface="Arial"/>
                <a:cs typeface="Arial"/>
                <a:sym typeface="Arial"/>
              </a:endParaRPr>
            </a:p>
          </p:txBody>
        </p:sp>
        <p:sp>
          <p:nvSpPr>
            <p:cNvPr id="969" name="Google Shape;969;g2a600c3840c_0_5"/>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RuimtelijkObjectRelatie</a:t>
              </a:r>
              <a:endParaRPr b="1" i="0" sz="800" u="none" cap="none" strike="noStrike">
                <a:solidFill>
                  <a:srgbClr val="FFFFFF"/>
                </a:solidFill>
                <a:latin typeface="Arial"/>
                <a:ea typeface="Arial"/>
                <a:cs typeface="Arial"/>
                <a:sym typeface="Arial"/>
              </a:endParaRPr>
            </a:p>
          </p:txBody>
        </p:sp>
      </p:grpSp>
      <p:cxnSp>
        <p:nvCxnSpPr>
          <p:cNvPr id="970" name="Google Shape;970;g2a600c3840c_0_5"/>
          <p:cNvCxnSpPr>
            <a:stCxn id="921" idx="0"/>
          </p:cNvCxnSpPr>
          <p:nvPr/>
        </p:nvCxnSpPr>
        <p:spPr>
          <a:xfrm flipH="1" rot="10800000">
            <a:off x="577850" y="1973313"/>
            <a:ext cx="183000" cy="220800"/>
          </a:xfrm>
          <a:prstGeom prst="straightConnector1">
            <a:avLst/>
          </a:prstGeom>
          <a:noFill/>
          <a:ln cap="flat" cmpd="sng" w="9525">
            <a:solidFill>
              <a:schemeClr val="dk2"/>
            </a:solidFill>
            <a:prstDash val="dash"/>
            <a:round/>
            <a:headEnd len="sm" w="sm" type="none"/>
            <a:tailEnd len="sm" w="sm" type="none"/>
          </a:ln>
        </p:spPr>
      </p:cxnSp>
      <p:sp>
        <p:nvSpPr>
          <p:cNvPr id="971" name="Google Shape;971;g2a600c3840c_0_5"/>
          <p:cNvSpPr txBox="1"/>
          <p:nvPr/>
        </p:nvSpPr>
        <p:spPr>
          <a:xfrm>
            <a:off x="4054500" y="3104650"/>
            <a:ext cx="7047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highlight>
                  <a:schemeClr val="lt1"/>
                </a:highlight>
                <a:latin typeface="Proxima Nova"/>
                <a:ea typeface="Proxima Nova"/>
                <a:cs typeface="Proxima Nova"/>
                <a:sym typeface="Proxima Nova"/>
              </a:rPr>
              <a:t>+resultaatType</a:t>
            </a:r>
            <a:endParaRPr b="0" i="0" sz="600" u="none" cap="none" strike="noStrike">
              <a:solidFill>
                <a:srgbClr val="000000"/>
              </a:solidFill>
              <a:highlight>
                <a:schemeClr val="lt1"/>
              </a:highlight>
              <a:latin typeface="Proxima Nova"/>
              <a:ea typeface="Proxima Nova"/>
              <a:cs typeface="Proxima Nova"/>
              <a:sym typeface="Proxima Nova"/>
            </a:endParaRPr>
          </a:p>
        </p:txBody>
      </p:sp>
      <p:sp>
        <p:nvSpPr>
          <p:cNvPr id="972" name="Google Shape;972;g2a600c3840c_0_5"/>
          <p:cNvSpPr txBox="1"/>
          <p:nvPr/>
        </p:nvSpPr>
        <p:spPr>
          <a:xfrm>
            <a:off x="628650" y="273850"/>
            <a:ext cx="81192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
            </a:r>
            <a:r>
              <a:rPr b="1" lang="nl-BE" sz="3000"/>
              <a:t>ata</a:t>
            </a:r>
            <a:r>
              <a:rPr b="1" i="0" lang="nl-BE" sz="3000" u="none" cap="none" strike="noStrike">
                <a:solidFill>
                  <a:srgbClr val="000000"/>
                </a:solidFill>
                <a:latin typeface="Arial"/>
                <a:ea typeface="Arial"/>
                <a:cs typeface="Arial"/>
                <a:sym typeface="Arial"/>
              </a:rPr>
              <a:t>model</a:t>
            </a:r>
            <a:endParaRPr b="1"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lang="nl-BE" sz="2400">
                <a:solidFill>
                  <a:schemeClr val="accent6"/>
                </a:solidFill>
              </a:rPr>
              <a:t>Toevoeging “geldigheid” aan RuimtelijkObject</a:t>
            </a:r>
            <a:endParaRPr b="1" sz="2400">
              <a:solidFill>
                <a:schemeClr val="accent6"/>
              </a:solidFill>
            </a:endParaRPr>
          </a:p>
        </p:txBody>
      </p:sp>
      <p:grpSp>
        <p:nvGrpSpPr>
          <p:cNvPr id="973" name="Google Shape;973;g2a600c3840c_0_5"/>
          <p:cNvGrpSpPr/>
          <p:nvPr/>
        </p:nvGrpSpPr>
        <p:grpSpPr>
          <a:xfrm>
            <a:off x="7780329" y="16305"/>
            <a:ext cx="944399" cy="505752"/>
            <a:chOff x="6943296" y="513283"/>
            <a:chExt cx="213000" cy="173798"/>
          </a:xfrm>
        </p:grpSpPr>
        <p:sp>
          <p:nvSpPr>
            <p:cNvPr id="974" name="Google Shape;974;g2a600c3840c_0_5"/>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2a600c3840c_0_5"/>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sz="800">
                  <a:solidFill>
                    <a:srgbClr val="FFFFFF"/>
                  </a:solidFill>
                </a:rPr>
                <a:t>Input</a:t>
              </a:r>
              <a:endParaRPr b="1" i="0" sz="800" u="none" cap="none" strike="noStrike">
                <a:solidFill>
                  <a:srgbClr val="FFFFFF"/>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2a600c3840c_0_60"/>
          <p:cNvSpPr/>
          <p:nvPr/>
        </p:nvSpPr>
        <p:spPr>
          <a:xfrm>
            <a:off x="420350" y="2194113"/>
            <a:ext cx="315000" cy="30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981" name="Google Shape;981;g2a600c3840c_0_60"/>
          <p:cNvGrpSpPr/>
          <p:nvPr/>
        </p:nvGrpSpPr>
        <p:grpSpPr>
          <a:xfrm>
            <a:off x="7780329" y="660505"/>
            <a:ext cx="944399" cy="505752"/>
            <a:chOff x="6943296" y="513283"/>
            <a:chExt cx="213000" cy="173798"/>
          </a:xfrm>
        </p:grpSpPr>
        <p:sp>
          <p:nvSpPr>
            <p:cNvPr id="982" name="Google Shape;982;g2a600c3840c_0_60"/>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2a600c3840c_0_60"/>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Agent</a:t>
              </a:r>
              <a:endParaRPr b="1" i="0" sz="800" u="none" cap="none" strike="noStrike">
                <a:solidFill>
                  <a:srgbClr val="FFFFFF"/>
                </a:solidFill>
                <a:latin typeface="Arial"/>
                <a:ea typeface="Arial"/>
                <a:cs typeface="Arial"/>
                <a:sym typeface="Arial"/>
              </a:endParaRPr>
            </a:p>
          </p:txBody>
        </p:sp>
      </p:grpSp>
      <p:grpSp>
        <p:nvGrpSpPr>
          <p:cNvPr id="984" name="Google Shape;984;g2a600c3840c_0_60"/>
          <p:cNvGrpSpPr/>
          <p:nvPr/>
        </p:nvGrpSpPr>
        <p:grpSpPr>
          <a:xfrm>
            <a:off x="3543724" y="2570542"/>
            <a:ext cx="1725891" cy="501940"/>
            <a:chOff x="6943296" y="513283"/>
            <a:chExt cx="213002" cy="172488"/>
          </a:xfrm>
        </p:grpSpPr>
        <p:sp>
          <p:nvSpPr>
            <p:cNvPr id="985" name="Google Shape;985;g2a600c3840c_0_60"/>
            <p:cNvSpPr/>
            <p:nvPr/>
          </p:nvSpPr>
          <p:spPr>
            <a:xfrm>
              <a:off x="6943298" y="56277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uitgevoerdDoor: Agent</a:t>
              </a:r>
              <a:endParaRPr b="0" i="0" sz="800" u="none" cap="none" strike="noStrike">
                <a:solidFill>
                  <a:srgbClr val="000000"/>
                </a:solidFill>
                <a:latin typeface="Arial"/>
                <a:ea typeface="Arial"/>
                <a:cs typeface="Arial"/>
                <a:sym typeface="Arial"/>
              </a:endParaRPr>
            </a:p>
          </p:txBody>
        </p:sp>
        <p:sp>
          <p:nvSpPr>
            <p:cNvPr id="986" name="Google Shape;986;g2a600c3840c_0_60"/>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endParaRPr b="1" i="0" sz="800" u="none" cap="none" strike="noStrike">
                <a:solidFill>
                  <a:srgbClr val="FFFFFF"/>
                </a:solidFill>
                <a:latin typeface="Arial"/>
                <a:ea typeface="Arial"/>
                <a:cs typeface="Arial"/>
                <a:sym typeface="Arial"/>
              </a:endParaRPr>
            </a:p>
          </p:txBody>
        </p:sp>
      </p:grpSp>
      <p:grpSp>
        <p:nvGrpSpPr>
          <p:cNvPr id="987" name="Google Shape;987;g2a600c3840c_0_60"/>
          <p:cNvGrpSpPr/>
          <p:nvPr/>
        </p:nvGrpSpPr>
        <p:grpSpPr>
          <a:xfrm>
            <a:off x="4742407" y="3942382"/>
            <a:ext cx="1121701" cy="505752"/>
            <a:chOff x="6943296" y="513283"/>
            <a:chExt cx="213000" cy="173798"/>
          </a:xfrm>
        </p:grpSpPr>
        <p:sp>
          <p:nvSpPr>
            <p:cNvPr id="988" name="Google Shape;988;g2a600c3840c_0_60"/>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Concept</a:t>
              </a:r>
              <a:endParaRPr b="0" i="0" sz="800" u="none" cap="none" strike="noStrike">
                <a:solidFill>
                  <a:srgbClr val="000000"/>
                </a:solidFill>
                <a:latin typeface="Arial"/>
                <a:ea typeface="Arial"/>
                <a:cs typeface="Arial"/>
                <a:sym typeface="Arial"/>
              </a:endParaRPr>
            </a:p>
          </p:txBody>
        </p:sp>
        <p:sp>
          <p:nvSpPr>
            <p:cNvPr id="989" name="Google Shape;989;g2a600c3840c_0_60"/>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Classificatie</a:t>
              </a:r>
              <a:endParaRPr b="1" i="0" sz="800" u="none" cap="none" strike="noStrike">
                <a:solidFill>
                  <a:srgbClr val="FFFFFF"/>
                </a:solidFill>
                <a:latin typeface="Arial"/>
                <a:ea typeface="Arial"/>
                <a:cs typeface="Arial"/>
                <a:sym typeface="Arial"/>
              </a:endParaRPr>
            </a:p>
          </p:txBody>
        </p:sp>
      </p:grpSp>
      <p:grpSp>
        <p:nvGrpSpPr>
          <p:cNvPr id="990" name="Google Shape;990;g2a600c3840c_0_60"/>
          <p:cNvGrpSpPr/>
          <p:nvPr/>
        </p:nvGrpSpPr>
        <p:grpSpPr>
          <a:xfrm>
            <a:off x="2386554" y="3942382"/>
            <a:ext cx="1670240" cy="505752"/>
            <a:chOff x="6943296" y="513283"/>
            <a:chExt cx="213000" cy="173798"/>
          </a:xfrm>
        </p:grpSpPr>
        <p:sp>
          <p:nvSpPr>
            <p:cNvPr id="991" name="Google Shape;991;g2a600c3840c_0_60"/>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KwantitatieveWaarde</a:t>
              </a:r>
              <a:endParaRPr b="0" i="0" sz="800" u="none" cap="none" strike="noStrike">
                <a:solidFill>
                  <a:srgbClr val="000000"/>
                </a:solidFill>
                <a:latin typeface="Arial"/>
                <a:ea typeface="Arial"/>
                <a:cs typeface="Arial"/>
                <a:sym typeface="Arial"/>
              </a:endParaRPr>
            </a:p>
          </p:txBody>
        </p:sp>
        <p:sp>
          <p:nvSpPr>
            <p:cNvPr id="992" name="Google Shape;992;g2a600c3840c_0_60"/>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Meting</a:t>
              </a:r>
              <a:endParaRPr b="1" i="0" sz="800" u="none" cap="none" strike="noStrike">
                <a:solidFill>
                  <a:srgbClr val="FFFFFF"/>
                </a:solidFill>
                <a:latin typeface="Arial"/>
                <a:ea typeface="Arial"/>
                <a:cs typeface="Arial"/>
                <a:sym typeface="Arial"/>
              </a:endParaRPr>
            </a:p>
          </p:txBody>
        </p:sp>
      </p:grpSp>
      <p:grpSp>
        <p:nvGrpSpPr>
          <p:cNvPr id="993" name="Google Shape;993;g2a600c3840c_0_60"/>
          <p:cNvGrpSpPr/>
          <p:nvPr/>
        </p:nvGrpSpPr>
        <p:grpSpPr>
          <a:xfrm>
            <a:off x="615041" y="2395944"/>
            <a:ext cx="1725905" cy="837489"/>
            <a:chOff x="6943295" y="513283"/>
            <a:chExt cx="213001" cy="287797"/>
          </a:xfrm>
        </p:grpSpPr>
        <p:sp>
          <p:nvSpPr>
            <p:cNvPr id="994" name="Google Shape;994;g2a600c3840c_0_60"/>
            <p:cNvSpPr/>
            <p:nvPr/>
          </p:nvSpPr>
          <p:spPr>
            <a:xfrm>
              <a:off x="6943295" y="564080"/>
              <a:ext cx="213000" cy="237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BE" sz="800"/>
                <a:t>- geldigheid: Periode</a:t>
              </a:r>
              <a:endParaRPr sz="800"/>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locatie: Locatie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naam: LanguageString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RuimtelijkObjecttype</a:t>
              </a:r>
              <a:endParaRPr b="0" i="0" sz="800" u="none" cap="none" strike="noStrike">
                <a:solidFill>
                  <a:srgbClr val="000000"/>
                </a:solidFill>
                <a:latin typeface="Arial"/>
                <a:ea typeface="Arial"/>
                <a:cs typeface="Arial"/>
                <a:sym typeface="Arial"/>
              </a:endParaRPr>
            </a:p>
          </p:txBody>
        </p:sp>
        <p:sp>
          <p:nvSpPr>
            <p:cNvPr id="995" name="Google Shape;995;g2a600c3840c_0_60"/>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a:t>
              </a:r>
              <a:endParaRPr b="1" i="0" sz="800" u="none" cap="none" strike="noStrike">
                <a:solidFill>
                  <a:srgbClr val="FFFFFF"/>
                </a:solidFill>
                <a:latin typeface="Arial"/>
                <a:ea typeface="Arial"/>
                <a:cs typeface="Arial"/>
                <a:sym typeface="Arial"/>
              </a:endParaRPr>
            </a:p>
          </p:txBody>
        </p:sp>
      </p:grpSp>
      <p:grpSp>
        <p:nvGrpSpPr>
          <p:cNvPr id="996" name="Google Shape;996;g2a600c3840c_0_60"/>
          <p:cNvGrpSpPr/>
          <p:nvPr/>
        </p:nvGrpSpPr>
        <p:grpSpPr>
          <a:xfrm>
            <a:off x="6967847" y="2271148"/>
            <a:ext cx="1756891" cy="625022"/>
            <a:chOff x="6943297" y="506065"/>
            <a:chExt cx="213000" cy="189108"/>
          </a:xfrm>
        </p:grpSpPr>
        <p:sp>
          <p:nvSpPr>
            <p:cNvPr id="997" name="Google Shape;997;g2a600c3840c_0_60"/>
            <p:cNvSpPr/>
            <p:nvPr/>
          </p:nvSpPr>
          <p:spPr>
            <a:xfrm>
              <a:off x="6943297" y="555073"/>
              <a:ext cx="213000" cy="1401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input: Input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specificatie: Document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type: Observatieproceduretype</a:t>
              </a:r>
              <a:endParaRPr b="0" i="0" sz="800" u="none" cap="none" strike="noStrike">
                <a:solidFill>
                  <a:srgbClr val="000000"/>
                </a:solidFill>
                <a:latin typeface="Arial"/>
                <a:ea typeface="Arial"/>
                <a:cs typeface="Arial"/>
                <a:sym typeface="Arial"/>
              </a:endParaRPr>
            </a:p>
          </p:txBody>
        </p:sp>
        <p:sp>
          <p:nvSpPr>
            <p:cNvPr id="998" name="Google Shape;998;g2a600c3840c_0_60"/>
            <p:cNvSpPr/>
            <p:nvPr/>
          </p:nvSpPr>
          <p:spPr>
            <a:xfrm>
              <a:off x="6943297" y="506065"/>
              <a:ext cx="213000" cy="567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Observatieprocedure</a:t>
              </a:r>
              <a:endParaRPr b="1" i="0" sz="800" u="none" cap="none" strike="noStrike">
                <a:solidFill>
                  <a:srgbClr val="FFFFFF"/>
                </a:solidFill>
                <a:latin typeface="Arial"/>
                <a:ea typeface="Arial"/>
                <a:cs typeface="Arial"/>
                <a:sym typeface="Arial"/>
              </a:endParaRPr>
            </a:p>
          </p:txBody>
        </p:sp>
      </p:grpSp>
      <p:grpSp>
        <p:nvGrpSpPr>
          <p:cNvPr id="999" name="Google Shape;999;g2a600c3840c_0_60"/>
          <p:cNvGrpSpPr/>
          <p:nvPr/>
        </p:nvGrpSpPr>
        <p:grpSpPr>
          <a:xfrm>
            <a:off x="6753554" y="660505"/>
            <a:ext cx="944399" cy="505752"/>
            <a:chOff x="6943296" y="513283"/>
            <a:chExt cx="213000" cy="173798"/>
          </a:xfrm>
        </p:grpSpPr>
        <p:sp>
          <p:nvSpPr>
            <p:cNvPr id="1000" name="Google Shape;1000;g2a600c3840c_0_60"/>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2a600c3840c_0_60"/>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Document</a:t>
              </a:r>
              <a:endParaRPr b="1" i="0" sz="800" u="none" cap="none" strike="noStrike">
                <a:solidFill>
                  <a:srgbClr val="FFFFFF"/>
                </a:solidFill>
                <a:latin typeface="Arial"/>
                <a:ea typeface="Arial"/>
                <a:cs typeface="Arial"/>
                <a:sym typeface="Arial"/>
              </a:endParaRPr>
            </a:p>
          </p:txBody>
        </p:sp>
      </p:grpSp>
      <p:sp>
        <p:nvSpPr>
          <p:cNvPr id="1002" name="Google Shape;1002;g2a600c3840c_0_60"/>
          <p:cNvSpPr txBox="1"/>
          <p:nvPr/>
        </p:nvSpPr>
        <p:spPr>
          <a:xfrm>
            <a:off x="2340913" y="26710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+geobserveerdObject</a:t>
            </a:r>
            <a:endParaRPr b="0" i="0" sz="600" u="none" cap="none" strike="noStrike">
              <a:solidFill>
                <a:srgbClr val="000000"/>
              </a:solidFill>
              <a:latin typeface="Proxima Nova"/>
              <a:ea typeface="Proxima Nova"/>
              <a:cs typeface="Proxima Nova"/>
              <a:sym typeface="Proxima Nova"/>
            </a:endParaRPr>
          </a:p>
        </p:txBody>
      </p:sp>
      <p:sp>
        <p:nvSpPr>
          <p:cNvPr id="1003" name="Google Shape;1003;g2a600c3840c_0_60"/>
          <p:cNvSpPr txBox="1"/>
          <p:nvPr/>
        </p:nvSpPr>
        <p:spPr>
          <a:xfrm>
            <a:off x="6132697" y="2446002"/>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+gebruikteProcedure</a:t>
            </a:r>
            <a:endParaRPr b="0" i="0" sz="600" u="none" cap="none" strike="noStrike">
              <a:solidFill>
                <a:srgbClr val="000000"/>
              </a:solidFill>
              <a:latin typeface="Proxima Nova"/>
              <a:ea typeface="Proxima Nova"/>
              <a:cs typeface="Proxima Nova"/>
              <a:sym typeface="Proxima Nova"/>
            </a:endParaRPr>
          </a:p>
        </p:txBody>
      </p:sp>
      <p:cxnSp>
        <p:nvCxnSpPr>
          <p:cNvPr id="1004" name="Google Shape;1004;g2a600c3840c_0_60"/>
          <p:cNvCxnSpPr>
            <a:stCxn id="986" idx="3"/>
          </p:cNvCxnSpPr>
          <p:nvPr/>
        </p:nvCxnSpPr>
        <p:spPr>
          <a:xfrm>
            <a:off x="5269599" y="2644747"/>
            <a:ext cx="1698000" cy="0"/>
          </a:xfrm>
          <a:prstGeom prst="straightConnector1">
            <a:avLst/>
          </a:prstGeom>
          <a:noFill/>
          <a:ln cap="flat" cmpd="sng" w="9525">
            <a:solidFill>
              <a:schemeClr val="dk2"/>
            </a:solidFill>
            <a:prstDash val="solid"/>
            <a:round/>
            <a:headEnd len="sm" w="sm" type="none"/>
            <a:tailEnd len="sm" w="sm" type="none"/>
          </a:ln>
        </p:spPr>
      </p:cxnSp>
      <p:grpSp>
        <p:nvGrpSpPr>
          <p:cNvPr id="1005" name="Google Shape;1005;g2a600c3840c_0_60"/>
          <p:cNvGrpSpPr/>
          <p:nvPr/>
        </p:nvGrpSpPr>
        <p:grpSpPr>
          <a:xfrm>
            <a:off x="3543815" y="1378902"/>
            <a:ext cx="1725886" cy="376900"/>
            <a:chOff x="6943294" y="538255"/>
            <a:chExt cx="213004" cy="129519"/>
          </a:xfrm>
        </p:grpSpPr>
        <p:sp>
          <p:nvSpPr>
            <p:cNvPr id="1006" name="Google Shape;1006;g2a600c3840c_0_60"/>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type: RuimtelijkeIndicatorType</a:t>
              </a:r>
              <a:endParaRPr b="0" i="0" sz="800" u="none" cap="none" strike="noStrike">
                <a:solidFill>
                  <a:srgbClr val="000000"/>
                </a:solidFill>
                <a:latin typeface="Arial"/>
                <a:ea typeface="Arial"/>
                <a:cs typeface="Arial"/>
                <a:sym typeface="Arial"/>
              </a:endParaRPr>
            </a:p>
          </p:txBody>
        </p:sp>
        <p:sp>
          <p:nvSpPr>
            <p:cNvPr id="1007" name="Google Shape;1007;g2a600c3840c_0_60"/>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RuimtelijkeIndicatortype</a:t>
              </a:r>
              <a:endParaRPr b="1" i="0" sz="800" u="none" cap="none" strike="noStrike">
                <a:solidFill>
                  <a:srgbClr val="FFFFFF"/>
                </a:solidFill>
                <a:latin typeface="Arial"/>
                <a:ea typeface="Arial"/>
                <a:cs typeface="Arial"/>
                <a:sym typeface="Arial"/>
              </a:endParaRPr>
            </a:p>
          </p:txBody>
        </p:sp>
      </p:grpSp>
      <p:cxnSp>
        <p:nvCxnSpPr>
          <p:cNvPr id="1008" name="Google Shape;1008;g2a600c3840c_0_60"/>
          <p:cNvCxnSpPr>
            <a:stCxn id="1006" idx="2"/>
            <a:endCxn id="986" idx="0"/>
          </p:cNvCxnSpPr>
          <p:nvPr/>
        </p:nvCxnSpPr>
        <p:spPr>
          <a:xfrm>
            <a:off x="4406775" y="1755803"/>
            <a:ext cx="0" cy="814800"/>
          </a:xfrm>
          <a:prstGeom prst="straightConnector1">
            <a:avLst/>
          </a:prstGeom>
          <a:noFill/>
          <a:ln cap="flat" cmpd="sng" w="9525">
            <a:solidFill>
              <a:srgbClr val="595959"/>
            </a:solidFill>
            <a:prstDash val="solid"/>
            <a:round/>
            <a:headEnd len="sm" w="sm" type="none"/>
            <a:tailEnd len="sm" w="sm" type="none"/>
          </a:ln>
        </p:spPr>
      </p:cxnSp>
      <p:sp>
        <p:nvSpPr>
          <p:cNvPr id="1009" name="Google Shape;1009;g2a600c3840c_0_60"/>
          <p:cNvSpPr txBox="1"/>
          <p:nvPr/>
        </p:nvSpPr>
        <p:spPr>
          <a:xfrm>
            <a:off x="4344125" y="16805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+geobserveerdKenmerk</a:t>
            </a:r>
            <a:endParaRPr b="0" i="0" sz="600" u="none" cap="none" strike="noStrike">
              <a:solidFill>
                <a:srgbClr val="000000"/>
              </a:solidFill>
              <a:latin typeface="Proxima Nova"/>
              <a:ea typeface="Proxima Nova"/>
              <a:cs typeface="Proxima Nova"/>
              <a:sym typeface="Proxima Nova"/>
            </a:endParaRPr>
          </a:p>
        </p:txBody>
      </p:sp>
      <p:sp>
        <p:nvSpPr>
          <p:cNvPr id="1010" name="Google Shape;1010;g2a600c3840c_0_60"/>
          <p:cNvSpPr txBox="1"/>
          <p:nvPr/>
        </p:nvSpPr>
        <p:spPr>
          <a:xfrm>
            <a:off x="4194675" y="1680550"/>
            <a:ext cx="2031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1</a:t>
            </a:r>
            <a:endParaRPr b="0" i="0" sz="600" u="none" cap="none" strike="noStrike">
              <a:solidFill>
                <a:srgbClr val="000000"/>
              </a:solidFill>
              <a:latin typeface="Proxima Nova"/>
              <a:ea typeface="Proxima Nova"/>
              <a:cs typeface="Proxima Nova"/>
              <a:sym typeface="Proxima Nova"/>
            </a:endParaRPr>
          </a:p>
        </p:txBody>
      </p:sp>
      <p:cxnSp>
        <p:nvCxnSpPr>
          <p:cNvPr id="1011" name="Google Shape;1011;g2a600c3840c_0_60"/>
          <p:cNvCxnSpPr>
            <a:endCxn id="985" idx="1"/>
          </p:cNvCxnSpPr>
          <p:nvPr/>
        </p:nvCxnSpPr>
        <p:spPr>
          <a:xfrm>
            <a:off x="2340740" y="2888717"/>
            <a:ext cx="1203000" cy="4800"/>
          </a:xfrm>
          <a:prstGeom prst="straightConnector1">
            <a:avLst/>
          </a:prstGeom>
          <a:noFill/>
          <a:ln cap="flat" cmpd="sng" w="9525">
            <a:solidFill>
              <a:schemeClr val="dk2"/>
            </a:solidFill>
            <a:prstDash val="solid"/>
            <a:round/>
            <a:headEnd len="sm" w="sm" type="none"/>
            <a:tailEnd len="sm" w="sm" type="none"/>
          </a:ln>
        </p:spPr>
      </p:cxnSp>
      <p:grpSp>
        <p:nvGrpSpPr>
          <p:cNvPr id="1012" name="Google Shape;1012;g2a600c3840c_0_60"/>
          <p:cNvGrpSpPr/>
          <p:nvPr/>
        </p:nvGrpSpPr>
        <p:grpSpPr>
          <a:xfrm>
            <a:off x="6968062" y="3024231"/>
            <a:ext cx="1525407" cy="2042817"/>
            <a:chOff x="6943296" y="265989"/>
            <a:chExt cx="213001" cy="701999"/>
          </a:xfrm>
        </p:grpSpPr>
        <p:sp>
          <p:nvSpPr>
            <p:cNvPr id="1013" name="Google Shape;1013;g2a600c3840c_0_60"/>
            <p:cNvSpPr/>
            <p:nvPr/>
          </p:nvSpPr>
          <p:spPr>
            <a:xfrm>
              <a:off x="6943297" y="316988"/>
              <a:ext cx="213000" cy="651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beschrijving: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bron: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datum: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dekking: Dekking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formaat: Formaat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medeAuteur: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onderwerp: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rechten: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relatie: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taal: Taalcode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titel: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InformatieType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uitgever: Agent</a:t>
              </a:r>
              <a:endParaRPr b="0" i="0" sz="800" u="none" cap="none" strike="noStrike">
                <a:solidFill>
                  <a:srgbClr val="000000"/>
                </a:solidFill>
                <a:latin typeface="Arial"/>
                <a:ea typeface="Arial"/>
                <a:cs typeface="Arial"/>
                <a:sym typeface="Arial"/>
              </a:endParaRPr>
            </a:p>
          </p:txBody>
        </p:sp>
        <p:sp>
          <p:nvSpPr>
            <p:cNvPr id="1014" name="Google Shape;1014;g2a600c3840c_0_60"/>
            <p:cNvSpPr/>
            <p:nvPr/>
          </p:nvSpPr>
          <p:spPr>
            <a:xfrm>
              <a:off x="6943296" y="265989"/>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Metadata</a:t>
              </a:r>
              <a:endParaRPr b="1" i="0" sz="800" u="none" cap="none" strike="noStrike">
                <a:solidFill>
                  <a:srgbClr val="FFFFFF"/>
                </a:solidFill>
                <a:latin typeface="Arial"/>
                <a:ea typeface="Arial"/>
                <a:cs typeface="Arial"/>
                <a:sym typeface="Arial"/>
              </a:endParaRPr>
            </a:p>
          </p:txBody>
        </p:sp>
      </p:grpSp>
      <p:cxnSp>
        <p:nvCxnSpPr>
          <p:cNvPr id="1015" name="Google Shape;1015;g2a600c3840c_0_60"/>
          <p:cNvCxnSpPr>
            <a:stCxn id="985" idx="3"/>
            <a:endCxn id="1013" idx="1"/>
          </p:cNvCxnSpPr>
          <p:nvPr/>
        </p:nvCxnSpPr>
        <p:spPr>
          <a:xfrm>
            <a:off x="5269615" y="2893517"/>
            <a:ext cx="1698600" cy="1226400"/>
          </a:xfrm>
          <a:prstGeom prst="bentConnector3">
            <a:avLst>
              <a:gd fmla="val 50000" name="adj1"/>
            </a:avLst>
          </a:prstGeom>
          <a:noFill/>
          <a:ln cap="flat" cmpd="sng" w="9525">
            <a:solidFill>
              <a:schemeClr val="dk2"/>
            </a:solidFill>
            <a:prstDash val="solid"/>
            <a:round/>
            <a:headEnd len="sm" w="sm" type="none"/>
            <a:tailEnd len="sm" w="sm" type="none"/>
          </a:ln>
        </p:spPr>
      </p:cxnSp>
      <p:grpSp>
        <p:nvGrpSpPr>
          <p:cNvPr id="1016" name="Google Shape;1016;g2a600c3840c_0_60"/>
          <p:cNvGrpSpPr/>
          <p:nvPr/>
        </p:nvGrpSpPr>
        <p:grpSpPr>
          <a:xfrm>
            <a:off x="2826099" y="4512179"/>
            <a:ext cx="1230711" cy="506328"/>
            <a:chOff x="6613363" y="513281"/>
            <a:chExt cx="233700" cy="173996"/>
          </a:xfrm>
        </p:grpSpPr>
        <p:sp>
          <p:nvSpPr>
            <p:cNvPr id="1017" name="Google Shape;1017;g2a600c3840c_0_60"/>
            <p:cNvSpPr/>
            <p:nvPr/>
          </p:nvSpPr>
          <p:spPr>
            <a:xfrm>
              <a:off x="6613363" y="564277"/>
              <a:ext cx="2337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Boolean</a:t>
              </a:r>
              <a:endParaRPr b="0" i="0" sz="800" u="none" cap="none" strike="noStrike">
                <a:solidFill>
                  <a:srgbClr val="000000"/>
                </a:solidFill>
                <a:latin typeface="Arial"/>
                <a:ea typeface="Arial"/>
                <a:cs typeface="Arial"/>
                <a:sym typeface="Arial"/>
              </a:endParaRPr>
            </a:p>
          </p:txBody>
        </p:sp>
        <p:sp>
          <p:nvSpPr>
            <p:cNvPr id="1018" name="Google Shape;1018;g2a600c3840c_0_60"/>
            <p:cNvSpPr/>
            <p:nvPr/>
          </p:nvSpPr>
          <p:spPr>
            <a:xfrm>
              <a:off x="6613363" y="513281"/>
              <a:ext cx="2337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WaarheidsObservatie</a:t>
              </a:r>
              <a:endParaRPr b="1" i="0" sz="800" u="none" cap="none" strike="noStrike">
                <a:solidFill>
                  <a:srgbClr val="FFFFFF"/>
                </a:solidFill>
                <a:latin typeface="Arial"/>
                <a:ea typeface="Arial"/>
                <a:cs typeface="Arial"/>
                <a:sym typeface="Arial"/>
              </a:endParaRPr>
            </a:p>
          </p:txBody>
        </p:sp>
      </p:grpSp>
      <p:grpSp>
        <p:nvGrpSpPr>
          <p:cNvPr id="1019" name="Google Shape;1019;g2a600c3840c_0_60"/>
          <p:cNvGrpSpPr/>
          <p:nvPr/>
        </p:nvGrpSpPr>
        <p:grpSpPr>
          <a:xfrm>
            <a:off x="4742407" y="4512470"/>
            <a:ext cx="1121701" cy="505752"/>
            <a:chOff x="6943296" y="513283"/>
            <a:chExt cx="213000" cy="173798"/>
          </a:xfrm>
        </p:grpSpPr>
        <p:sp>
          <p:nvSpPr>
            <p:cNvPr id="1020" name="Google Shape;1020;g2a600c3840c_0_60"/>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Integer</a:t>
              </a:r>
              <a:endParaRPr b="0" i="0" sz="800" u="none" cap="none" strike="noStrike">
                <a:solidFill>
                  <a:srgbClr val="000000"/>
                </a:solidFill>
                <a:latin typeface="Arial"/>
                <a:ea typeface="Arial"/>
                <a:cs typeface="Arial"/>
                <a:sym typeface="Arial"/>
              </a:endParaRPr>
            </a:p>
          </p:txBody>
        </p:sp>
        <p:sp>
          <p:nvSpPr>
            <p:cNvPr id="1021" name="Google Shape;1021;g2a600c3840c_0_60"/>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Telling</a:t>
              </a:r>
              <a:endParaRPr b="1" i="0" sz="800" u="none" cap="none" strike="noStrike">
                <a:solidFill>
                  <a:srgbClr val="FFFFFF"/>
                </a:solidFill>
                <a:latin typeface="Arial"/>
                <a:ea typeface="Arial"/>
                <a:cs typeface="Arial"/>
                <a:sym typeface="Arial"/>
              </a:endParaRPr>
            </a:p>
          </p:txBody>
        </p:sp>
      </p:grpSp>
      <p:cxnSp>
        <p:nvCxnSpPr>
          <p:cNvPr id="1022" name="Google Shape;1022;g2a600c3840c_0_60"/>
          <p:cNvCxnSpPr/>
          <p:nvPr/>
        </p:nvCxnSpPr>
        <p:spPr>
          <a:xfrm rot="-5400000">
            <a:off x="3634790" y="3495446"/>
            <a:ext cx="1194000" cy="350100"/>
          </a:xfrm>
          <a:prstGeom prst="bentConnector3">
            <a:avLst>
              <a:gd fmla="val -25" name="adj1"/>
            </a:avLst>
          </a:prstGeom>
          <a:noFill/>
          <a:ln cap="flat" cmpd="sng" w="9525">
            <a:solidFill>
              <a:schemeClr val="dk2"/>
            </a:solidFill>
            <a:prstDash val="solid"/>
            <a:round/>
            <a:headEnd len="sm" w="sm" type="none"/>
            <a:tailEnd len="med" w="med" type="triangle"/>
          </a:ln>
        </p:spPr>
      </p:cxnSp>
      <p:cxnSp>
        <p:nvCxnSpPr>
          <p:cNvPr id="1023" name="Google Shape;1023;g2a600c3840c_0_60"/>
          <p:cNvCxnSpPr>
            <a:stCxn id="1017" idx="3"/>
            <a:endCxn id="985" idx="2"/>
          </p:cNvCxnSpPr>
          <p:nvPr/>
        </p:nvCxnSpPr>
        <p:spPr>
          <a:xfrm flipH="1" rot="10800000">
            <a:off x="4056810" y="3072542"/>
            <a:ext cx="349800" cy="1767000"/>
          </a:xfrm>
          <a:prstGeom prst="bentConnector2">
            <a:avLst/>
          </a:prstGeom>
          <a:noFill/>
          <a:ln cap="flat" cmpd="sng" w="9525">
            <a:solidFill>
              <a:schemeClr val="dk2"/>
            </a:solidFill>
            <a:prstDash val="solid"/>
            <a:round/>
            <a:headEnd len="sm" w="sm" type="none"/>
            <a:tailEnd len="med" w="med" type="triangle"/>
          </a:ln>
        </p:spPr>
      </p:cxnSp>
      <p:cxnSp>
        <p:nvCxnSpPr>
          <p:cNvPr id="1024" name="Google Shape;1024;g2a600c3840c_0_60"/>
          <p:cNvCxnSpPr>
            <a:stCxn id="988" idx="1"/>
            <a:endCxn id="985" idx="2"/>
          </p:cNvCxnSpPr>
          <p:nvPr/>
        </p:nvCxnSpPr>
        <p:spPr>
          <a:xfrm rot="10800000">
            <a:off x="4406707" y="3072469"/>
            <a:ext cx="335700" cy="1196700"/>
          </a:xfrm>
          <a:prstGeom prst="bentConnector2">
            <a:avLst/>
          </a:prstGeom>
          <a:noFill/>
          <a:ln cap="flat" cmpd="sng" w="9525">
            <a:solidFill>
              <a:schemeClr val="dk2"/>
            </a:solidFill>
            <a:prstDash val="solid"/>
            <a:round/>
            <a:headEnd len="sm" w="sm" type="none"/>
            <a:tailEnd len="med" w="med" type="triangle"/>
          </a:ln>
        </p:spPr>
      </p:cxnSp>
      <p:cxnSp>
        <p:nvCxnSpPr>
          <p:cNvPr id="1025" name="Google Shape;1025;g2a600c3840c_0_60"/>
          <p:cNvCxnSpPr>
            <a:stCxn id="1020" idx="1"/>
            <a:endCxn id="985" idx="2"/>
          </p:cNvCxnSpPr>
          <p:nvPr/>
        </p:nvCxnSpPr>
        <p:spPr>
          <a:xfrm rot="10800000">
            <a:off x="4406707" y="3072557"/>
            <a:ext cx="335700" cy="1766700"/>
          </a:xfrm>
          <a:prstGeom prst="bentConnector2">
            <a:avLst/>
          </a:prstGeom>
          <a:noFill/>
          <a:ln cap="flat" cmpd="sng" w="9525">
            <a:solidFill>
              <a:schemeClr val="dk2"/>
            </a:solidFill>
            <a:prstDash val="solid"/>
            <a:round/>
            <a:headEnd len="sm" w="sm" type="none"/>
            <a:tailEnd len="med" w="med" type="triangle"/>
          </a:ln>
        </p:spPr>
      </p:cxnSp>
      <p:grpSp>
        <p:nvGrpSpPr>
          <p:cNvPr id="1026" name="Google Shape;1026;g2a600c3840c_0_60"/>
          <p:cNvGrpSpPr/>
          <p:nvPr/>
        </p:nvGrpSpPr>
        <p:grpSpPr>
          <a:xfrm>
            <a:off x="614596" y="1595612"/>
            <a:ext cx="2211748" cy="376900"/>
            <a:chOff x="6943294" y="538255"/>
            <a:chExt cx="213004" cy="129519"/>
          </a:xfrm>
        </p:grpSpPr>
        <p:sp>
          <p:nvSpPr>
            <p:cNvPr id="1027" name="Google Shape;1027;g2a600c3840c_0_60"/>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relatieType: RuimtelijkObjectRelatieType</a:t>
              </a:r>
              <a:endParaRPr b="0" i="0" sz="800" u="none" cap="none" strike="noStrike">
                <a:solidFill>
                  <a:srgbClr val="000000"/>
                </a:solidFill>
                <a:latin typeface="Arial"/>
                <a:ea typeface="Arial"/>
                <a:cs typeface="Arial"/>
                <a:sym typeface="Arial"/>
              </a:endParaRPr>
            </a:p>
          </p:txBody>
        </p:sp>
        <p:sp>
          <p:nvSpPr>
            <p:cNvPr id="1028" name="Google Shape;1028;g2a600c3840c_0_60"/>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RuimtelijkObjectRelatie</a:t>
              </a:r>
              <a:endParaRPr b="1" i="0" sz="800" u="none" cap="none" strike="noStrike">
                <a:solidFill>
                  <a:srgbClr val="FFFFFF"/>
                </a:solidFill>
                <a:latin typeface="Arial"/>
                <a:ea typeface="Arial"/>
                <a:cs typeface="Arial"/>
                <a:sym typeface="Arial"/>
              </a:endParaRPr>
            </a:p>
          </p:txBody>
        </p:sp>
      </p:grpSp>
      <p:cxnSp>
        <p:nvCxnSpPr>
          <p:cNvPr id="1029" name="Google Shape;1029;g2a600c3840c_0_60"/>
          <p:cNvCxnSpPr>
            <a:stCxn id="980" idx="0"/>
          </p:cNvCxnSpPr>
          <p:nvPr/>
        </p:nvCxnSpPr>
        <p:spPr>
          <a:xfrm flipH="1" rot="10800000">
            <a:off x="577850" y="1973313"/>
            <a:ext cx="183000" cy="220800"/>
          </a:xfrm>
          <a:prstGeom prst="straightConnector1">
            <a:avLst/>
          </a:prstGeom>
          <a:noFill/>
          <a:ln cap="flat" cmpd="sng" w="9525">
            <a:solidFill>
              <a:schemeClr val="dk2"/>
            </a:solidFill>
            <a:prstDash val="dash"/>
            <a:round/>
            <a:headEnd len="sm" w="sm" type="none"/>
            <a:tailEnd len="sm" w="sm" type="none"/>
          </a:ln>
        </p:spPr>
      </p:cxnSp>
      <p:sp>
        <p:nvSpPr>
          <p:cNvPr id="1030" name="Google Shape;1030;g2a600c3840c_0_60"/>
          <p:cNvSpPr txBox="1"/>
          <p:nvPr/>
        </p:nvSpPr>
        <p:spPr>
          <a:xfrm>
            <a:off x="4054500" y="3104650"/>
            <a:ext cx="7047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highlight>
                  <a:schemeClr val="lt1"/>
                </a:highlight>
                <a:latin typeface="Proxima Nova"/>
                <a:ea typeface="Proxima Nova"/>
                <a:cs typeface="Proxima Nova"/>
                <a:sym typeface="Proxima Nova"/>
              </a:rPr>
              <a:t>+resultaatType</a:t>
            </a:r>
            <a:endParaRPr b="0" i="0" sz="600" u="none" cap="none" strike="noStrike">
              <a:solidFill>
                <a:srgbClr val="000000"/>
              </a:solidFill>
              <a:highlight>
                <a:schemeClr val="lt1"/>
              </a:highlight>
              <a:latin typeface="Proxima Nova"/>
              <a:ea typeface="Proxima Nova"/>
              <a:cs typeface="Proxima Nova"/>
              <a:sym typeface="Proxima Nova"/>
            </a:endParaRPr>
          </a:p>
        </p:txBody>
      </p:sp>
      <p:sp>
        <p:nvSpPr>
          <p:cNvPr id="1031" name="Google Shape;1031;g2a600c3840c_0_60"/>
          <p:cNvSpPr txBox="1"/>
          <p:nvPr/>
        </p:nvSpPr>
        <p:spPr>
          <a:xfrm>
            <a:off x="628650" y="273850"/>
            <a:ext cx="81192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a:t>
            </a:r>
            <a:r>
              <a:rPr b="1" i="0" lang="nl-BE" sz="3000" u="none" cap="none" strike="noStrike">
                <a:solidFill>
                  <a:srgbClr val="000000"/>
                </a:solidFill>
                <a:latin typeface="Arial"/>
                <a:ea typeface="Arial"/>
                <a:cs typeface="Arial"/>
                <a:sym typeface="Arial"/>
              </a:rPr>
              <a:t>model</a:t>
            </a:r>
            <a:endParaRPr b="1"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lang="nl-BE" sz="2400">
                <a:solidFill>
                  <a:schemeClr val="accent6"/>
                </a:solidFill>
              </a:rPr>
              <a:t>Toevoeging Observatieverzameling</a:t>
            </a:r>
            <a:endParaRPr b="1" sz="2400">
              <a:solidFill>
                <a:schemeClr val="accent6"/>
              </a:solidFill>
            </a:endParaRPr>
          </a:p>
        </p:txBody>
      </p:sp>
      <p:grpSp>
        <p:nvGrpSpPr>
          <p:cNvPr id="1032" name="Google Shape;1032;g2a600c3840c_0_60"/>
          <p:cNvGrpSpPr/>
          <p:nvPr/>
        </p:nvGrpSpPr>
        <p:grpSpPr>
          <a:xfrm>
            <a:off x="5723966" y="1378806"/>
            <a:ext cx="2444303" cy="786641"/>
            <a:chOff x="6943297" y="506065"/>
            <a:chExt cx="213000" cy="238008"/>
          </a:xfrm>
        </p:grpSpPr>
        <p:sp>
          <p:nvSpPr>
            <p:cNvPr id="1033" name="Google Shape;1033;g2a600c3840c_0_60"/>
            <p:cNvSpPr/>
            <p:nvPr/>
          </p:nvSpPr>
          <p:spPr>
            <a:xfrm>
              <a:off x="6943297" y="555073"/>
              <a:ext cx="213000" cy="189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lang="nl-BE" sz="800"/>
                <a:t>- gebruikteProcedure: Observatieprocedure</a:t>
              </a:r>
              <a:endParaRPr sz="800"/>
            </a:p>
            <a:p>
              <a:pPr indent="0" lvl="0" marL="0" marR="0" rtl="0" algn="l">
                <a:lnSpc>
                  <a:spcPct val="100000"/>
                </a:lnSpc>
                <a:spcBef>
                  <a:spcPts val="0"/>
                </a:spcBef>
                <a:spcAft>
                  <a:spcPts val="0"/>
                </a:spcAft>
                <a:buClr>
                  <a:srgbClr val="000000"/>
                </a:buClr>
                <a:buSzPts val="800"/>
                <a:buFont typeface="Arial"/>
                <a:buNone/>
              </a:pPr>
              <a:r>
                <a:rPr lang="nl-BE" sz="800"/>
                <a:t>- geobserveerdKenmerk: RuimtelijkeIndicatorType</a:t>
              </a:r>
              <a:endParaRPr sz="800"/>
            </a:p>
            <a:p>
              <a:pPr indent="0" lvl="0" marL="0" marR="0" rtl="0" algn="l">
                <a:lnSpc>
                  <a:spcPct val="100000"/>
                </a:lnSpc>
                <a:spcBef>
                  <a:spcPts val="0"/>
                </a:spcBef>
                <a:spcAft>
                  <a:spcPts val="0"/>
                </a:spcAft>
                <a:buClr>
                  <a:srgbClr val="000000"/>
                </a:buClr>
                <a:buSzPts val="800"/>
                <a:buFont typeface="Arial"/>
                <a:buNone/>
              </a:pPr>
              <a:r>
                <a:rPr lang="nl-BE" sz="800"/>
                <a:t>- geobserveerdObject: RuimtelijkObject</a:t>
              </a:r>
              <a:endParaRPr sz="800"/>
            </a:p>
          </p:txBody>
        </p:sp>
        <p:sp>
          <p:nvSpPr>
            <p:cNvPr id="1034" name="Google Shape;1034;g2a600c3840c_0_60"/>
            <p:cNvSpPr/>
            <p:nvPr/>
          </p:nvSpPr>
          <p:spPr>
            <a:xfrm>
              <a:off x="6943297" y="506065"/>
              <a:ext cx="213000" cy="56700"/>
            </a:xfrm>
            <a:prstGeom prst="rect">
              <a:avLst/>
            </a:prstGeom>
            <a:solidFill>
              <a:srgbClr val="6AA84F"/>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r>
                <a:rPr b="1" lang="nl-BE" sz="800">
                  <a:solidFill>
                    <a:srgbClr val="FFFFFF"/>
                  </a:solidFill>
                </a:rPr>
                <a:t>verzameling</a:t>
              </a:r>
              <a:endParaRPr b="1" i="0" sz="800" u="none" cap="none" strike="noStrike">
                <a:solidFill>
                  <a:srgbClr val="FFFFFF"/>
                </a:solidFill>
                <a:latin typeface="Arial"/>
                <a:ea typeface="Arial"/>
                <a:cs typeface="Arial"/>
                <a:sym typeface="Arial"/>
              </a:endParaRPr>
            </a:p>
          </p:txBody>
        </p:sp>
      </p:grpSp>
      <p:cxnSp>
        <p:nvCxnSpPr>
          <p:cNvPr id="1035" name="Google Shape;1035;g2a600c3840c_0_60"/>
          <p:cNvCxnSpPr/>
          <p:nvPr/>
        </p:nvCxnSpPr>
        <p:spPr>
          <a:xfrm flipH="1" rot="10800000">
            <a:off x="4847966" y="2057415"/>
            <a:ext cx="882900" cy="537300"/>
          </a:xfrm>
          <a:prstGeom prst="bentConnector3">
            <a:avLst>
              <a:gd fmla="val 1083" name="adj1"/>
            </a:avLst>
          </a:prstGeom>
          <a:noFill/>
          <a:ln cap="flat" cmpd="sng" w="9525">
            <a:solidFill>
              <a:schemeClr val="dk2"/>
            </a:solidFill>
            <a:prstDash val="solid"/>
            <a:round/>
            <a:headEnd len="med" w="med" type="none"/>
            <a:tailEnd len="med" w="med" type="none"/>
          </a:ln>
        </p:spPr>
      </p:cxnSp>
      <p:grpSp>
        <p:nvGrpSpPr>
          <p:cNvPr id="1036" name="Google Shape;1036;g2a600c3840c_0_60"/>
          <p:cNvGrpSpPr/>
          <p:nvPr/>
        </p:nvGrpSpPr>
        <p:grpSpPr>
          <a:xfrm>
            <a:off x="7780329" y="73880"/>
            <a:ext cx="944399" cy="505752"/>
            <a:chOff x="6943296" y="513283"/>
            <a:chExt cx="213000" cy="173798"/>
          </a:xfrm>
        </p:grpSpPr>
        <p:sp>
          <p:nvSpPr>
            <p:cNvPr id="1037" name="Google Shape;1037;g2a600c3840c_0_60"/>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2a600c3840c_0_60"/>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sz="800">
                  <a:solidFill>
                    <a:srgbClr val="FFFFFF"/>
                  </a:solidFill>
                </a:rPr>
                <a:t>Input</a:t>
              </a:r>
              <a:endParaRPr b="1" i="0" sz="800" u="none" cap="none" strike="noStrike">
                <a:solidFill>
                  <a:srgbClr val="FFFFFF"/>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g2a6e694efaa_3_27"/>
          <p:cNvSpPr/>
          <p:nvPr/>
        </p:nvSpPr>
        <p:spPr>
          <a:xfrm>
            <a:off x="420350" y="2194113"/>
            <a:ext cx="315000" cy="30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1044" name="Google Shape;1044;g2a6e694efaa_3_27"/>
          <p:cNvGrpSpPr/>
          <p:nvPr/>
        </p:nvGrpSpPr>
        <p:grpSpPr>
          <a:xfrm>
            <a:off x="7780329" y="660505"/>
            <a:ext cx="944399" cy="505752"/>
            <a:chOff x="6943296" y="513283"/>
            <a:chExt cx="213000" cy="173798"/>
          </a:xfrm>
        </p:grpSpPr>
        <p:sp>
          <p:nvSpPr>
            <p:cNvPr id="1045" name="Google Shape;1045;g2a6e694efaa_3_27"/>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2a6e694efaa_3_27"/>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Agent</a:t>
              </a:r>
              <a:endParaRPr b="1" i="0" sz="800" u="none" cap="none" strike="noStrike">
                <a:solidFill>
                  <a:srgbClr val="FFFFFF"/>
                </a:solidFill>
                <a:latin typeface="Arial"/>
                <a:ea typeface="Arial"/>
                <a:cs typeface="Arial"/>
                <a:sym typeface="Arial"/>
              </a:endParaRPr>
            </a:p>
          </p:txBody>
        </p:sp>
      </p:grpSp>
      <p:grpSp>
        <p:nvGrpSpPr>
          <p:cNvPr id="1047" name="Google Shape;1047;g2a6e694efaa_3_27"/>
          <p:cNvGrpSpPr/>
          <p:nvPr/>
        </p:nvGrpSpPr>
        <p:grpSpPr>
          <a:xfrm>
            <a:off x="3543724" y="2570542"/>
            <a:ext cx="1725891" cy="501940"/>
            <a:chOff x="6943296" y="513283"/>
            <a:chExt cx="213002" cy="172488"/>
          </a:xfrm>
        </p:grpSpPr>
        <p:sp>
          <p:nvSpPr>
            <p:cNvPr id="1048" name="Google Shape;1048;g2a6e694efaa_3_27"/>
            <p:cNvSpPr/>
            <p:nvPr/>
          </p:nvSpPr>
          <p:spPr>
            <a:xfrm>
              <a:off x="6943298" y="56277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uitgevoerdDoor: Agent</a:t>
              </a:r>
              <a:endParaRPr b="0" i="0" sz="800" u="none" cap="none" strike="noStrike">
                <a:solidFill>
                  <a:srgbClr val="000000"/>
                </a:solidFill>
                <a:latin typeface="Arial"/>
                <a:ea typeface="Arial"/>
                <a:cs typeface="Arial"/>
                <a:sym typeface="Arial"/>
              </a:endParaRPr>
            </a:p>
          </p:txBody>
        </p:sp>
        <p:sp>
          <p:nvSpPr>
            <p:cNvPr id="1049" name="Google Shape;1049;g2a6e694efaa_3_27"/>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endParaRPr b="1" i="0" sz="800" u="none" cap="none" strike="noStrike">
                <a:solidFill>
                  <a:srgbClr val="FFFFFF"/>
                </a:solidFill>
                <a:latin typeface="Arial"/>
                <a:ea typeface="Arial"/>
                <a:cs typeface="Arial"/>
                <a:sym typeface="Arial"/>
              </a:endParaRPr>
            </a:p>
          </p:txBody>
        </p:sp>
      </p:grpSp>
      <p:grpSp>
        <p:nvGrpSpPr>
          <p:cNvPr id="1050" name="Google Shape;1050;g2a6e694efaa_3_27"/>
          <p:cNvGrpSpPr/>
          <p:nvPr/>
        </p:nvGrpSpPr>
        <p:grpSpPr>
          <a:xfrm>
            <a:off x="4742407" y="3942382"/>
            <a:ext cx="1121701" cy="505752"/>
            <a:chOff x="6943296" y="513283"/>
            <a:chExt cx="213000" cy="173798"/>
          </a:xfrm>
        </p:grpSpPr>
        <p:sp>
          <p:nvSpPr>
            <p:cNvPr id="1051" name="Google Shape;1051;g2a6e694efaa_3_27"/>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Concept</a:t>
              </a:r>
              <a:endParaRPr b="0" i="0" sz="800" u="none" cap="none" strike="noStrike">
                <a:solidFill>
                  <a:srgbClr val="000000"/>
                </a:solidFill>
                <a:latin typeface="Arial"/>
                <a:ea typeface="Arial"/>
                <a:cs typeface="Arial"/>
                <a:sym typeface="Arial"/>
              </a:endParaRPr>
            </a:p>
          </p:txBody>
        </p:sp>
        <p:sp>
          <p:nvSpPr>
            <p:cNvPr id="1052" name="Google Shape;1052;g2a6e694efaa_3_27"/>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Classificatie</a:t>
              </a:r>
              <a:endParaRPr b="1" i="0" sz="800" u="none" cap="none" strike="noStrike">
                <a:solidFill>
                  <a:srgbClr val="FFFFFF"/>
                </a:solidFill>
                <a:latin typeface="Arial"/>
                <a:ea typeface="Arial"/>
                <a:cs typeface="Arial"/>
                <a:sym typeface="Arial"/>
              </a:endParaRPr>
            </a:p>
          </p:txBody>
        </p:sp>
      </p:grpSp>
      <p:grpSp>
        <p:nvGrpSpPr>
          <p:cNvPr id="1053" name="Google Shape;1053;g2a6e694efaa_3_27"/>
          <p:cNvGrpSpPr/>
          <p:nvPr/>
        </p:nvGrpSpPr>
        <p:grpSpPr>
          <a:xfrm>
            <a:off x="2386554" y="3942382"/>
            <a:ext cx="1670240" cy="505752"/>
            <a:chOff x="6943296" y="513283"/>
            <a:chExt cx="213000" cy="173798"/>
          </a:xfrm>
        </p:grpSpPr>
        <p:sp>
          <p:nvSpPr>
            <p:cNvPr id="1054" name="Google Shape;1054;g2a6e694efaa_3_27"/>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KwantitatieveWaarde</a:t>
              </a:r>
              <a:endParaRPr b="0" i="0" sz="800" u="none" cap="none" strike="noStrike">
                <a:solidFill>
                  <a:srgbClr val="000000"/>
                </a:solidFill>
                <a:latin typeface="Arial"/>
                <a:ea typeface="Arial"/>
                <a:cs typeface="Arial"/>
                <a:sym typeface="Arial"/>
              </a:endParaRPr>
            </a:p>
          </p:txBody>
        </p:sp>
        <p:sp>
          <p:nvSpPr>
            <p:cNvPr id="1055" name="Google Shape;1055;g2a6e694efaa_3_27"/>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Meting</a:t>
              </a:r>
              <a:endParaRPr b="1" i="0" sz="800" u="none" cap="none" strike="noStrike">
                <a:solidFill>
                  <a:srgbClr val="FFFFFF"/>
                </a:solidFill>
                <a:latin typeface="Arial"/>
                <a:ea typeface="Arial"/>
                <a:cs typeface="Arial"/>
                <a:sym typeface="Arial"/>
              </a:endParaRPr>
            </a:p>
          </p:txBody>
        </p:sp>
      </p:grpSp>
      <p:grpSp>
        <p:nvGrpSpPr>
          <p:cNvPr id="1056" name="Google Shape;1056;g2a6e694efaa_3_27"/>
          <p:cNvGrpSpPr/>
          <p:nvPr/>
        </p:nvGrpSpPr>
        <p:grpSpPr>
          <a:xfrm>
            <a:off x="615041" y="2395944"/>
            <a:ext cx="1725905" cy="837489"/>
            <a:chOff x="6943295" y="513283"/>
            <a:chExt cx="213001" cy="287797"/>
          </a:xfrm>
        </p:grpSpPr>
        <p:sp>
          <p:nvSpPr>
            <p:cNvPr id="1057" name="Google Shape;1057;g2a6e694efaa_3_27"/>
            <p:cNvSpPr/>
            <p:nvPr/>
          </p:nvSpPr>
          <p:spPr>
            <a:xfrm>
              <a:off x="6943295" y="564080"/>
              <a:ext cx="213000" cy="237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BE" sz="800"/>
                <a:t>- geldigheid: Periode</a:t>
              </a:r>
              <a:endParaRPr sz="800"/>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locatie: Locatie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naam: LanguageString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RuimtelijkObjecttype</a:t>
              </a:r>
              <a:endParaRPr b="0" i="0" sz="800" u="none" cap="none" strike="noStrike">
                <a:solidFill>
                  <a:srgbClr val="000000"/>
                </a:solidFill>
                <a:latin typeface="Arial"/>
                <a:ea typeface="Arial"/>
                <a:cs typeface="Arial"/>
                <a:sym typeface="Arial"/>
              </a:endParaRPr>
            </a:p>
          </p:txBody>
        </p:sp>
        <p:sp>
          <p:nvSpPr>
            <p:cNvPr id="1058" name="Google Shape;1058;g2a6e694efaa_3_27"/>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a:t>
              </a:r>
              <a:endParaRPr b="1" i="0" sz="800" u="none" cap="none" strike="noStrike">
                <a:solidFill>
                  <a:srgbClr val="FFFFFF"/>
                </a:solidFill>
                <a:latin typeface="Arial"/>
                <a:ea typeface="Arial"/>
                <a:cs typeface="Arial"/>
                <a:sym typeface="Arial"/>
              </a:endParaRPr>
            </a:p>
          </p:txBody>
        </p:sp>
      </p:grpSp>
      <p:grpSp>
        <p:nvGrpSpPr>
          <p:cNvPr id="1059" name="Google Shape;1059;g2a6e694efaa_3_27"/>
          <p:cNvGrpSpPr/>
          <p:nvPr/>
        </p:nvGrpSpPr>
        <p:grpSpPr>
          <a:xfrm>
            <a:off x="6967847" y="2271148"/>
            <a:ext cx="1756891" cy="625022"/>
            <a:chOff x="6943297" y="506065"/>
            <a:chExt cx="213000" cy="189108"/>
          </a:xfrm>
        </p:grpSpPr>
        <p:sp>
          <p:nvSpPr>
            <p:cNvPr id="1060" name="Google Shape;1060;g2a6e694efaa_3_27"/>
            <p:cNvSpPr/>
            <p:nvPr/>
          </p:nvSpPr>
          <p:spPr>
            <a:xfrm>
              <a:off x="6943297" y="555073"/>
              <a:ext cx="213000" cy="1401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input: Input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specificatie: Document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type: Observatieproceduretype</a:t>
              </a:r>
              <a:endParaRPr b="0" i="0" sz="800" u="none" cap="none" strike="noStrike">
                <a:solidFill>
                  <a:srgbClr val="000000"/>
                </a:solidFill>
                <a:latin typeface="Arial"/>
                <a:ea typeface="Arial"/>
                <a:cs typeface="Arial"/>
                <a:sym typeface="Arial"/>
              </a:endParaRPr>
            </a:p>
          </p:txBody>
        </p:sp>
        <p:sp>
          <p:nvSpPr>
            <p:cNvPr id="1061" name="Google Shape;1061;g2a6e694efaa_3_27"/>
            <p:cNvSpPr/>
            <p:nvPr/>
          </p:nvSpPr>
          <p:spPr>
            <a:xfrm>
              <a:off x="6943297" y="506065"/>
              <a:ext cx="213000" cy="567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Observatieprocedure</a:t>
              </a:r>
              <a:endParaRPr b="1" i="0" sz="800" u="none" cap="none" strike="noStrike">
                <a:solidFill>
                  <a:srgbClr val="FFFFFF"/>
                </a:solidFill>
                <a:latin typeface="Arial"/>
                <a:ea typeface="Arial"/>
                <a:cs typeface="Arial"/>
                <a:sym typeface="Arial"/>
              </a:endParaRPr>
            </a:p>
          </p:txBody>
        </p:sp>
      </p:grpSp>
      <p:grpSp>
        <p:nvGrpSpPr>
          <p:cNvPr id="1062" name="Google Shape;1062;g2a6e694efaa_3_27"/>
          <p:cNvGrpSpPr/>
          <p:nvPr/>
        </p:nvGrpSpPr>
        <p:grpSpPr>
          <a:xfrm>
            <a:off x="6753554" y="660505"/>
            <a:ext cx="944399" cy="505752"/>
            <a:chOff x="6943296" y="513283"/>
            <a:chExt cx="213000" cy="173798"/>
          </a:xfrm>
        </p:grpSpPr>
        <p:sp>
          <p:nvSpPr>
            <p:cNvPr id="1063" name="Google Shape;1063;g2a6e694efaa_3_27"/>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2a6e694efaa_3_27"/>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Document</a:t>
              </a:r>
              <a:endParaRPr b="1" i="0" sz="800" u="none" cap="none" strike="noStrike">
                <a:solidFill>
                  <a:srgbClr val="FFFFFF"/>
                </a:solidFill>
                <a:latin typeface="Arial"/>
                <a:ea typeface="Arial"/>
                <a:cs typeface="Arial"/>
                <a:sym typeface="Arial"/>
              </a:endParaRPr>
            </a:p>
          </p:txBody>
        </p:sp>
      </p:grpSp>
      <p:sp>
        <p:nvSpPr>
          <p:cNvPr id="1065" name="Google Shape;1065;g2a6e694efaa_3_27"/>
          <p:cNvSpPr txBox="1"/>
          <p:nvPr/>
        </p:nvSpPr>
        <p:spPr>
          <a:xfrm>
            <a:off x="2340913" y="26710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+geobserveerdObject</a:t>
            </a:r>
            <a:endParaRPr b="0" i="0" sz="600" u="none" cap="none" strike="noStrike">
              <a:solidFill>
                <a:srgbClr val="000000"/>
              </a:solidFill>
              <a:latin typeface="Proxima Nova"/>
              <a:ea typeface="Proxima Nova"/>
              <a:cs typeface="Proxima Nova"/>
              <a:sym typeface="Proxima Nova"/>
            </a:endParaRPr>
          </a:p>
        </p:txBody>
      </p:sp>
      <p:sp>
        <p:nvSpPr>
          <p:cNvPr id="1066" name="Google Shape;1066;g2a6e694efaa_3_27"/>
          <p:cNvSpPr txBox="1"/>
          <p:nvPr/>
        </p:nvSpPr>
        <p:spPr>
          <a:xfrm>
            <a:off x="6132697" y="2446002"/>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+gebruikteProcedure</a:t>
            </a:r>
            <a:endParaRPr b="0" i="0" sz="600" u="none" cap="none" strike="noStrike">
              <a:solidFill>
                <a:srgbClr val="000000"/>
              </a:solidFill>
              <a:latin typeface="Proxima Nova"/>
              <a:ea typeface="Proxima Nova"/>
              <a:cs typeface="Proxima Nova"/>
              <a:sym typeface="Proxima Nova"/>
            </a:endParaRPr>
          </a:p>
        </p:txBody>
      </p:sp>
      <p:cxnSp>
        <p:nvCxnSpPr>
          <p:cNvPr id="1067" name="Google Shape;1067;g2a6e694efaa_3_27"/>
          <p:cNvCxnSpPr>
            <a:stCxn id="1049" idx="3"/>
          </p:cNvCxnSpPr>
          <p:nvPr/>
        </p:nvCxnSpPr>
        <p:spPr>
          <a:xfrm>
            <a:off x="5269599" y="2644747"/>
            <a:ext cx="1698000" cy="0"/>
          </a:xfrm>
          <a:prstGeom prst="straightConnector1">
            <a:avLst/>
          </a:prstGeom>
          <a:noFill/>
          <a:ln cap="flat" cmpd="sng" w="9525">
            <a:solidFill>
              <a:schemeClr val="dk2"/>
            </a:solidFill>
            <a:prstDash val="solid"/>
            <a:round/>
            <a:headEnd len="sm" w="sm" type="none"/>
            <a:tailEnd len="sm" w="sm" type="none"/>
          </a:ln>
        </p:spPr>
      </p:cxnSp>
      <p:grpSp>
        <p:nvGrpSpPr>
          <p:cNvPr id="1068" name="Google Shape;1068;g2a6e694efaa_3_27"/>
          <p:cNvGrpSpPr/>
          <p:nvPr/>
        </p:nvGrpSpPr>
        <p:grpSpPr>
          <a:xfrm>
            <a:off x="3543815" y="1378902"/>
            <a:ext cx="1725888" cy="501732"/>
            <a:chOff x="6943294" y="538255"/>
            <a:chExt cx="213004" cy="172416"/>
          </a:xfrm>
        </p:grpSpPr>
        <p:sp>
          <p:nvSpPr>
            <p:cNvPr id="1069" name="Google Shape;1069;g2a6e694efaa_3_27"/>
            <p:cNvSpPr/>
            <p:nvPr/>
          </p:nvSpPr>
          <p:spPr>
            <a:xfrm>
              <a:off x="6943298" y="581071"/>
              <a:ext cx="213000" cy="1296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lang="nl-BE" sz="800">
                  <a:highlight>
                    <a:srgbClr val="93C47D"/>
                  </a:highlight>
                </a:rPr>
                <a:t>toetsing: ToetsingType</a:t>
              </a:r>
              <a:endParaRPr sz="800">
                <a:highlight>
                  <a:srgbClr val="93C47D"/>
                </a:highlight>
              </a:endParaRPr>
            </a:p>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type: RuimtelijkeIndicatorType</a:t>
              </a:r>
              <a:endParaRPr b="0" i="0" sz="800" u="none" cap="none" strike="noStrike">
                <a:solidFill>
                  <a:srgbClr val="000000"/>
                </a:solidFill>
                <a:latin typeface="Arial"/>
                <a:ea typeface="Arial"/>
                <a:cs typeface="Arial"/>
                <a:sym typeface="Arial"/>
              </a:endParaRPr>
            </a:p>
          </p:txBody>
        </p:sp>
        <p:sp>
          <p:nvSpPr>
            <p:cNvPr id="1070" name="Google Shape;1070;g2a6e694efaa_3_27"/>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RuimtelijkeIndicatortype</a:t>
              </a:r>
              <a:endParaRPr b="1" i="0" sz="800" u="none" cap="none" strike="noStrike">
                <a:solidFill>
                  <a:srgbClr val="FFFFFF"/>
                </a:solidFill>
                <a:latin typeface="Arial"/>
                <a:ea typeface="Arial"/>
                <a:cs typeface="Arial"/>
                <a:sym typeface="Arial"/>
              </a:endParaRPr>
            </a:p>
          </p:txBody>
        </p:sp>
      </p:grpSp>
      <p:cxnSp>
        <p:nvCxnSpPr>
          <p:cNvPr id="1071" name="Google Shape;1071;g2a6e694efaa_3_27"/>
          <p:cNvCxnSpPr>
            <a:stCxn id="1069" idx="2"/>
            <a:endCxn id="1049" idx="0"/>
          </p:cNvCxnSpPr>
          <p:nvPr/>
        </p:nvCxnSpPr>
        <p:spPr>
          <a:xfrm>
            <a:off x="4406777" y="1880634"/>
            <a:ext cx="0" cy="690000"/>
          </a:xfrm>
          <a:prstGeom prst="straightConnector1">
            <a:avLst/>
          </a:prstGeom>
          <a:noFill/>
          <a:ln cap="flat" cmpd="sng" w="9525">
            <a:solidFill>
              <a:srgbClr val="595959"/>
            </a:solidFill>
            <a:prstDash val="solid"/>
            <a:round/>
            <a:headEnd len="sm" w="sm" type="none"/>
            <a:tailEnd len="sm" w="sm" type="none"/>
          </a:ln>
        </p:spPr>
      </p:cxnSp>
      <p:sp>
        <p:nvSpPr>
          <p:cNvPr id="1072" name="Google Shape;1072;g2a6e694efaa_3_27"/>
          <p:cNvSpPr txBox="1"/>
          <p:nvPr/>
        </p:nvSpPr>
        <p:spPr>
          <a:xfrm>
            <a:off x="3420325" y="1880625"/>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+geobserveerdKenmerk</a:t>
            </a:r>
            <a:endParaRPr b="0" i="0" sz="600" u="none" cap="none" strike="noStrike">
              <a:solidFill>
                <a:srgbClr val="000000"/>
              </a:solidFill>
              <a:latin typeface="Proxima Nova"/>
              <a:ea typeface="Proxima Nova"/>
              <a:cs typeface="Proxima Nova"/>
              <a:sym typeface="Proxima Nova"/>
            </a:endParaRPr>
          </a:p>
        </p:txBody>
      </p:sp>
      <p:sp>
        <p:nvSpPr>
          <p:cNvPr id="1073" name="Google Shape;1073;g2a6e694efaa_3_27"/>
          <p:cNvSpPr txBox="1"/>
          <p:nvPr/>
        </p:nvSpPr>
        <p:spPr>
          <a:xfrm>
            <a:off x="4406775" y="1880625"/>
            <a:ext cx="2031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1</a:t>
            </a:r>
            <a:endParaRPr b="0" i="0" sz="600" u="none" cap="none" strike="noStrike">
              <a:solidFill>
                <a:srgbClr val="000000"/>
              </a:solidFill>
              <a:latin typeface="Proxima Nova"/>
              <a:ea typeface="Proxima Nova"/>
              <a:cs typeface="Proxima Nova"/>
              <a:sym typeface="Proxima Nova"/>
            </a:endParaRPr>
          </a:p>
        </p:txBody>
      </p:sp>
      <p:cxnSp>
        <p:nvCxnSpPr>
          <p:cNvPr id="1074" name="Google Shape;1074;g2a6e694efaa_3_27"/>
          <p:cNvCxnSpPr>
            <a:endCxn id="1048" idx="1"/>
          </p:cNvCxnSpPr>
          <p:nvPr/>
        </p:nvCxnSpPr>
        <p:spPr>
          <a:xfrm>
            <a:off x="2340740" y="2888717"/>
            <a:ext cx="1203000" cy="4800"/>
          </a:xfrm>
          <a:prstGeom prst="straightConnector1">
            <a:avLst/>
          </a:prstGeom>
          <a:noFill/>
          <a:ln cap="flat" cmpd="sng" w="9525">
            <a:solidFill>
              <a:schemeClr val="dk2"/>
            </a:solidFill>
            <a:prstDash val="solid"/>
            <a:round/>
            <a:headEnd len="sm" w="sm" type="none"/>
            <a:tailEnd len="sm" w="sm" type="none"/>
          </a:ln>
        </p:spPr>
      </p:cxnSp>
      <p:grpSp>
        <p:nvGrpSpPr>
          <p:cNvPr id="1075" name="Google Shape;1075;g2a6e694efaa_3_27"/>
          <p:cNvGrpSpPr/>
          <p:nvPr/>
        </p:nvGrpSpPr>
        <p:grpSpPr>
          <a:xfrm>
            <a:off x="6968062" y="3024231"/>
            <a:ext cx="1525407" cy="2042817"/>
            <a:chOff x="6943296" y="265989"/>
            <a:chExt cx="213001" cy="701999"/>
          </a:xfrm>
        </p:grpSpPr>
        <p:sp>
          <p:nvSpPr>
            <p:cNvPr id="1076" name="Google Shape;1076;g2a6e694efaa_3_27"/>
            <p:cNvSpPr/>
            <p:nvPr/>
          </p:nvSpPr>
          <p:spPr>
            <a:xfrm>
              <a:off x="6943297" y="316988"/>
              <a:ext cx="213000" cy="651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beschrijving: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bron: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datum: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dekking: Dekking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formaat: Formaat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medeAuteur: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onderwerp: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rechten: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relatie: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taal: Taalcode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titel: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InformatieType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uitgever: Agent</a:t>
              </a:r>
              <a:endParaRPr b="0" i="0" sz="800" u="none" cap="none" strike="noStrike">
                <a:solidFill>
                  <a:srgbClr val="000000"/>
                </a:solidFill>
                <a:latin typeface="Arial"/>
                <a:ea typeface="Arial"/>
                <a:cs typeface="Arial"/>
                <a:sym typeface="Arial"/>
              </a:endParaRPr>
            </a:p>
          </p:txBody>
        </p:sp>
        <p:sp>
          <p:nvSpPr>
            <p:cNvPr id="1077" name="Google Shape;1077;g2a6e694efaa_3_27"/>
            <p:cNvSpPr/>
            <p:nvPr/>
          </p:nvSpPr>
          <p:spPr>
            <a:xfrm>
              <a:off x="6943296" y="265989"/>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Metadata</a:t>
              </a:r>
              <a:endParaRPr b="1" i="0" sz="800" u="none" cap="none" strike="noStrike">
                <a:solidFill>
                  <a:srgbClr val="FFFFFF"/>
                </a:solidFill>
                <a:latin typeface="Arial"/>
                <a:ea typeface="Arial"/>
                <a:cs typeface="Arial"/>
                <a:sym typeface="Arial"/>
              </a:endParaRPr>
            </a:p>
          </p:txBody>
        </p:sp>
      </p:grpSp>
      <p:cxnSp>
        <p:nvCxnSpPr>
          <p:cNvPr id="1078" name="Google Shape;1078;g2a6e694efaa_3_27"/>
          <p:cNvCxnSpPr>
            <a:stCxn id="1048" idx="3"/>
            <a:endCxn id="1076" idx="1"/>
          </p:cNvCxnSpPr>
          <p:nvPr/>
        </p:nvCxnSpPr>
        <p:spPr>
          <a:xfrm>
            <a:off x="5269615" y="2893517"/>
            <a:ext cx="1698600" cy="1226400"/>
          </a:xfrm>
          <a:prstGeom prst="bentConnector3">
            <a:avLst>
              <a:gd fmla="val 50000" name="adj1"/>
            </a:avLst>
          </a:prstGeom>
          <a:noFill/>
          <a:ln cap="flat" cmpd="sng" w="9525">
            <a:solidFill>
              <a:schemeClr val="dk2"/>
            </a:solidFill>
            <a:prstDash val="solid"/>
            <a:round/>
            <a:headEnd len="sm" w="sm" type="none"/>
            <a:tailEnd len="sm" w="sm" type="none"/>
          </a:ln>
        </p:spPr>
      </p:cxnSp>
      <p:grpSp>
        <p:nvGrpSpPr>
          <p:cNvPr id="1079" name="Google Shape;1079;g2a6e694efaa_3_27"/>
          <p:cNvGrpSpPr/>
          <p:nvPr/>
        </p:nvGrpSpPr>
        <p:grpSpPr>
          <a:xfrm>
            <a:off x="2826099" y="4512179"/>
            <a:ext cx="1230711" cy="506328"/>
            <a:chOff x="6613363" y="513281"/>
            <a:chExt cx="233700" cy="173996"/>
          </a:xfrm>
        </p:grpSpPr>
        <p:sp>
          <p:nvSpPr>
            <p:cNvPr id="1080" name="Google Shape;1080;g2a6e694efaa_3_27"/>
            <p:cNvSpPr/>
            <p:nvPr/>
          </p:nvSpPr>
          <p:spPr>
            <a:xfrm>
              <a:off x="6613363" y="564277"/>
              <a:ext cx="2337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Boolean</a:t>
              </a:r>
              <a:endParaRPr b="0" i="0" sz="800" u="none" cap="none" strike="noStrike">
                <a:solidFill>
                  <a:srgbClr val="000000"/>
                </a:solidFill>
                <a:latin typeface="Arial"/>
                <a:ea typeface="Arial"/>
                <a:cs typeface="Arial"/>
                <a:sym typeface="Arial"/>
              </a:endParaRPr>
            </a:p>
          </p:txBody>
        </p:sp>
        <p:sp>
          <p:nvSpPr>
            <p:cNvPr id="1081" name="Google Shape;1081;g2a6e694efaa_3_27"/>
            <p:cNvSpPr/>
            <p:nvPr/>
          </p:nvSpPr>
          <p:spPr>
            <a:xfrm>
              <a:off x="6613363" y="513281"/>
              <a:ext cx="2337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WaarheidsObservatie</a:t>
              </a:r>
              <a:endParaRPr b="1" i="0" sz="800" u="none" cap="none" strike="noStrike">
                <a:solidFill>
                  <a:srgbClr val="FFFFFF"/>
                </a:solidFill>
                <a:latin typeface="Arial"/>
                <a:ea typeface="Arial"/>
                <a:cs typeface="Arial"/>
                <a:sym typeface="Arial"/>
              </a:endParaRPr>
            </a:p>
          </p:txBody>
        </p:sp>
      </p:grpSp>
      <p:grpSp>
        <p:nvGrpSpPr>
          <p:cNvPr id="1082" name="Google Shape;1082;g2a6e694efaa_3_27"/>
          <p:cNvGrpSpPr/>
          <p:nvPr/>
        </p:nvGrpSpPr>
        <p:grpSpPr>
          <a:xfrm>
            <a:off x="4742407" y="4512470"/>
            <a:ext cx="1121701" cy="505752"/>
            <a:chOff x="6943296" y="513283"/>
            <a:chExt cx="213000" cy="173798"/>
          </a:xfrm>
        </p:grpSpPr>
        <p:sp>
          <p:nvSpPr>
            <p:cNvPr id="1083" name="Google Shape;1083;g2a6e694efaa_3_27"/>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Integer</a:t>
              </a:r>
              <a:endParaRPr b="0" i="0" sz="800" u="none" cap="none" strike="noStrike">
                <a:solidFill>
                  <a:srgbClr val="000000"/>
                </a:solidFill>
                <a:latin typeface="Arial"/>
                <a:ea typeface="Arial"/>
                <a:cs typeface="Arial"/>
                <a:sym typeface="Arial"/>
              </a:endParaRPr>
            </a:p>
          </p:txBody>
        </p:sp>
        <p:sp>
          <p:nvSpPr>
            <p:cNvPr id="1084" name="Google Shape;1084;g2a6e694efaa_3_27"/>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Telling</a:t>
              </a:r>
              <a:endParaRPr b="1" i="0" sz="800" u="none" cap="none" strike="noStrike">
                <a:solidFill>
                  <a:srgbClr val="FFFFFF"/>
                </a:solidFill>
                <a:latin typeface="Arial"/>
                <a:ea typeface="Arial"/>
                <a:cs typeface="Arial"/>
                <a:sym typeface="Arial"/>
              </a:endParaRPr>
            </a:p>
          </p:txBody>
        </p:sp>
      </p:grpSp>
      <p:cxnSp>
        <p:nvCxnSpPr>
          <p:cNvPr id="1085" name="Google Shape;1085;g2a6e694efaa_3_27"/>
          <p:cNvCxnSpPr/>
          <p:nvPr/>
        </p:nvCxnSpPr>
        <p:spPr>
          <a:xfrm rot="-5400000">
            <a:off x="3634790" y="3495446"/>
            <a:ext cx="1194000" cy="350100"/>
          </a:xfrm>
          <a:prstGeom prst="bentConnector3">
            <a:avLst>
              <a:gd fmla="val -25" name="adj1"/>
            </a:avLst>
          </a:prstGeom>
          <a:noFill/>
          <a:ln cap="flat" cmpd="sng" w="9525">
            <a:solidFill>
              <a:schemeClr val="dk2"/>
            </a:solidFill>
            <a:prstDash val="solid"/>
            <a:round/>
            <a:headEnd len="sm" w="sm" type="none"/>
            <a:tailEnd len="med" w="med" type="triangle"/>
          </a:ln>
        </p:spPr>
      </p:cxnSp>
      <p:cxnSp>
        <p:nvCxnSpPr>
          <p:cNvPr id="1086" name="Google Shape;1086;g2a6e694efaa_3_27"/>
          <p:cNvCxnSpPr>
            <a:stCxn id="1080" idx="3"/>
            <a:endCxn id="1048" idx="2"/>
          </p:cNvCxnSpPr>
          <p:nvPr/>
        </p:nvCxnSpPr>
        <p:spPr>
          <a:xfrm flipH="1" rot="10800000">
            <a:off x="4056810" y="3072542"/>
            <a:ext cx="349800" cy="1767000"/>
          </a:xfrm>
          <a:prstGeom prst="bentConnector2">
            <a:avLst/>
          </a:prstGeom>
          <a:noFill/>
          <a:ln cap="flat" cmpd="sng" w="9525">
            <a:solidFill>
              <a:schemeClr val="dk2"/>
            </a:solidFill>
            <a:prstDash val="solid"/>
            <a:round/>
            <a:headEnd len="sm" w="sm" type="none"/>
            <a:tailEnd len="med" w="med" type="triangle"/>
          </a:ln>
        </p:spPr>
      </p:cxnSp>
      <p:cxnSp>
        <p:nvCxnSpPr>
          <p:cNvPr id="1087" name="Google Shape;1087;g2a6e694efaa_3_27"/>
          <p:cNvCxnSpPr>
            <a:stCxn id="1051" idx="1"/>
            <a:endCxn id="1048" idx="2"/>
          </p:cNvCxnSpPr>
          <p:nvPr/>
        </p:nvCxnSpPr>
        <p:spPr>
          <a:xfrm rot="10800000">
            <a:off x="4406707" y="3072469"/>
            <a:ext cx="335700" cy="1196700"/>
          </a:xfrm>
          <a:prstGeom prst="bentConnector2">
            <a:avLst/>
          </a:prstGeom>
          <a:noFill/>
          <a:ln cap="flat" cmpd="sng" w="9525">
            <a:solidFill>
              <a:schemeClr val="dk2"/>
            </a:solidFill>
            <a:prstDash val="solid"/>
            <a:round/>
            <a:headEnd len="sm" w="sm" type="none"/>
            <a:tailEnd len="med" w="med" type="triangle"/>
          </a:ln>
        </p:spPr>
      </p:cxnSp>
      <p:cxnSp>
        <p:nvCxnSpPr>
          <p:cNvPr id="1088" name="Google Shape;1088;g2a6e694efaa_3_27"/>
          <p:cNvCxnSpPr>
            <a:stCxn id="1083" idx="1"/>
            <a:endCxn id="1048" idx="2"/>
          </p:cNvCxnSpPr>
          <p:nvPr/>
        </p:nvCxnSpPr>
        <p:spPr>
          <a:xfrm rot="10800000">
            <a:off x="4406707" y="3072557"/>
            <a:ext cx="335700" cy="1766700"/>
          </a:xfrm>
          <a:prstGeom prst="bentConnector2">
            <a:avLst/>
          </a:prstGeom>
          <a:noFill/>
          <a:ln cap="flat" cmpd="sng" w="9525">
            <a:solidFill>
              <a:schemeClr val="dk2"/>
            </a:solidFill>
            <a:prstDash val="solid"/>
            <a:round/>
            <a:headEnd len="sm" w="sm" type="none"/>
            <a:tailEnd len="med" w="med" type="triangle"/>
          </a:ln>
        </p:spPr>
      </p:cxnSp>
      <p:grpSp>
        <p:nvGrpSpPr>
          <p:cNvPr id="1089" name="Google Shape;1089;g2a6e694efaa_3_27"/>
          <p:cNvGrpSpPr/>
          <p:nvPr/>
        </p:nvGrpSpPr>
        <p:grpSpPr>
          <a:xfrm>
            <a:off x="614596" y="1595612"/>
            <a:ext cx="2211748" cy="376900"/>
            <a:chOff x="6943294" y="538255"/>
            <a:chExt cx="213004" cy="129519"/>
          </a:xfrm>
        </p:grpSpPr>
        <p:sp>
          <p:nvSpPr>
            <p:cNvPr id="1090" name="Google Shape;1090;g2a6e694efaa_3_27"/>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relatieType: RuimtelijkObjectRelatieType</a:t>
              </a:r>
              <a:endParaRPr b="0" i="0" sz="800" u="none" cap="none" strike="noStrike">
                <a:solidFill>
                  <a:srgbClr val="000000"/>
                </a:solidFill>
                <a:latin typeface="Arial"/>
                <a:ea typeface="Arial"/>
                <a:cs typeface="Arial"/>
                <a:sym typeface="Arial"/>
              </a:endParaRPr>
            </a:p>
          </p:txBody>
        </p:sp>
        <p:sp>
          <p:nvSpPr>
            <p:cNvPr id="1091" name="Google Shape;1091;g2a6e694efaa_3_27"/>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RuimtelijkObjectRelatie</a:t>
              </a:r>
              <a:endParaRPr b="1" i="0" sz="800" u="none" cap="none" strike="noStrike">
                <a:solidFill>
                  <a:srgbClr val="FFFFFF"/>
                </a:solidFill>
                <a:latin typeface="Arial"/>
                <a:ea typeface="Arial"/>
                <a:cs typeface="Arial"/>
                <a:sym typeface="Arial"/>
              </a:endParaRPr>
            </a:p>
          </p:txBody>
        </p:sp>
      </p:grpSp>
      <p:cxnSp>
        <p:nvCxnSpPr>
          <p:cNvPr id="1092" name="Google Shape;1092;g2a6e694efaa_3_27"/>
          <p:cNvCxnSpPr>
            <a:stCxn id="1043" idx="0"/>
          </p:cNvCxnSpPr>
          <p:nvPr/>
        </p:nvCxnSpPr>
        <p:spPr>
          <a:xfrm flipH="1" rot="10800000">
            <a:off x="577850" y="1973313"/>
            <a:ext cx="183000" cy="220800"/>
          </a:xfrm>
          <a:prstGeom prst="straightConnector1">
            <a:avLst/>
          </a:prstGeom>
          <a:noFill/>
          <a:ln cap="flat" cmpd="sng" w="9525">
            <a:solidFill>
              <a:schemeClr val="dk2"/>
            </a:solidFill>
            <a:prstDash val="dash"/>
            <a:round/>
            <a:headEnd len="sm" w="sm" type="none"/>
            <a:tailEnd len="sm" w="sm" type="none"/>
          </a:ln>
        </p:spPr>
      </p:cxnSp>
      <p:sp>
        <p:nvSpPr>
          <p:cNvPr id="1093" name="Google Shape;1093;g2a6e694efaa_3_27"/>
          <p:cNvSpPr txBox="1"/>
          <p:nvPr/>
        </p:nvSpPr>
        <p:spPr>
          <a:xfrm>
            <a:off x="4054500" y="3104650"/>
            <a:ext cx="7047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highlight>
                  <a:schemeClr val="lt1"/>
                </a:highlight>
                <a:latin typeface="Proxima Nova"/>
                <a:ea typeface="Proxima Nova"/>
                <a:cs typeface="Proxima Nova"/>
                <a:sym typeface="Proxima Nova"/>
              </a:rPr>
              <a:t>+resultaatType</a:t>
            </a:r>
            <a:endParaRPr b="0" i="0" sz="600" u="none" cap="none" strike="noStrike">
              <a:solidFill>
                <a:srgbClr val="000000"/>
              </a:solidFill>
              <a:highlight>
                <a:schemeClr val="lt1"/>
              </a:highlight>
              <a:latin typeface="Proxima Nova"/>
              <a:ea typeface="Proxima Nova"/>
              <a:cs typeface="Proxima Nova"/>
              <a:sym typeface="Proxima Nova"/>
            </a:endParaRPr>
          </a:p>
        </p:txBody>
      </p:sp>
      <p:sp>
        <p:nvSpPr>
          <p:cNvPr id="1094" name="Google Shape;1094;g2a6e694efaa_3_27"/>
          <p:cNvSpPr txBox="1"/>
          <p:nvPr/>
        </p:nvSpPr>
        <p:spPr>
          <a:xfrm>
            <a:off x="628650" y="273850"/>
            <a:ext cx="81192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a:t>
            </a:r>
            <a:r>
              <a:rPr b="1" i="0" lang="nl-BE" sz="3000" u="none" cap="none" strike="noStrike">
                <a:solidFill>
                  <a:srgbClr val="000000"/>
                </a:solidFill>
                <a:latin typeface="Arial"/>
                <a:ea typeface="Arial"/>
                <a:cs typeface="Arial"/>
                <a:sym typeface="Arial"/>
              </a:rPr>
              <a:t>model</a:t>
            </a:r>
            <a:endParaRPr b="1"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lang="nl-BE" sz="2400">
                <a:solidFill>
                  <a:schemeClr val="accent6"/>
                </a:solidFill>
              </a:rPr>
              <a:t>Toevoeging toetsing</a:t>
            </a:r>
            <a:endParaRPr b="1" sz="2400">
              <a:solidFill>
                <a:schemeClr val="accent6"/>
              </a:solidFill>
            </a:endParaRPr>
          </a:p>
        </p:txBody>
      </p:sp>
      <p:grpSp>
        <p:nvGrpSpPr>
          <p:cNvPr id="1095" name="Google Shape;1095;g2a6e694efaa_3_27"/>
          <p:cNvGrpSpPr/>
          <p:nvPr/>
        </p:nvGrpSpPr>
        <p:grpSpPr>
          <a:xfrm>
            <a:off x="5723966" y="1378806"/>
            <a:ext cx="2444303" cy="786641"/>
            <a:chOff x="6943297" y="506065"/>
            <a:chExt cx="213000" cy="238008"/>
          </a:xfrm>
        </p:grpSpPr>
        <p:sp>
          <p:nvSpPr>
            <p:cNvPr id="1096" name="Google Shape;1096;g2a6e694efaa_3_27"/>
            <p:cNvSpPr/>
            <p:nvPr/>
          </p:nvSpPr>
          <p:spPr>
            <a:xfrm>
              <a:off x="6943297" y="555073"/>
              <a:ext cx="213000" cy="189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lang="nl-BE" sz="800"/>
                <a:t>- gebruikteProcedure: Observatieprocedure</a:t>
              </a:r>
              <a:endParaRPr sz="800"/>
            </a:p>
            <a:p>
              <a:pPr indent="0" lvl="0" marL="0" marR="0" rtl="0" algn="l">
                <a:lnSpc>
                  <a:spcPct val="100000"/>
                </a:lnSpc>
                <a:spcBef>
                  <a:spcPts val="0"/>
                </a:spcBef>
                <a:spcAft>
                  <a:spcPts val="0"/>
                </a:spcAft>
                <a:buClr>
                  <a:srgbClr val="000000"/>
                </a:buClr>
                <a:buSzPts val="800"/>
                <a:buFont typeface="Arial"/>
                <a:buNone/>
              </a:pPr>
              <a:r>
                <a:rPr lang="nl-BE" sz="800"/>
                <a:t>- geobserveerdKenmerk: RuimtelijkeIndicatorType</a:t>
              </a:r>
              <a:endParaRPr sz="800"/>
            </a:p>
            <a:p>
              <a:pPr indent="0" lvl="0" marL="0" marR="0" rtl="0" algn="l">
                <a:lnSpc>
                  <a:spcPct val="100000"/>
                </a:lnSpc>
                <a:spcBef>
                  <a:spcPts val="0"/>
                </a:spcBef>
                <a:spcAft>
                  <a:spcPts val="0"/>
                </a:spcAft>
                <a:buClr>
                  <a:srgbClr val="000000"/>
                </a:buClr>
                <a:buSzPts val="800"/>
                <a:buFont typeface="Arial"/>
                <a:buNone/>
              </a:pPr>
              <a:r>
                <a:rPr lang="nl-BE" sz="800"/>
                <a:t>- geobserveerdObject: RuimtelijkObject</a:t>
              </a:r>
              <a:endParaRPr sz="800"/>
            </a:p>
          </p:txBody>
        </p:sp>
        <p:sp>
          <p:nvSpPr>
            <p:cNvPr id="1097" name="Google Shape;1097;g2a6e694efaa_3_27"/>
            <p:cNvSpPr/>
            <p:nvPr/>
          </p:nvSpPr>
          <p:spPr>
            <a:xfrm>
              <a:off x="6943297" y="506065"/>
              <a:ext cx="213000" cy="567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r>
                <a:rPr b="1" lang="nl-BE" sz="800">
                  <a:solidFill>
                    <a:srgbClr val="FFFFFF"/>
                  </a:solidFill>
                </a:rPr>
                <a:t>verzameling</a:t>
              </a:r>
              <a:endParaRPr b="1" i="0" sz="800" u="none" cap="none" strike="noStrike">
                <a:solidFill>
                  <a:srgbClr val="FFFFFF"/>
                </a:solidFill>
                <a:latin typeface="Arial"/>
                <a:ea typeface="Arial"/>
                <a:cs typeface="Arial"/>
                <a:sym typeface="Arial"/>
              </a:endParaRPr>
            </a:p>
          </p:txBody>
        </p:sp>
      </p:grpSp>
      <p:cxnSp>
        <p:nvCxnSpPr>
          <p:cNvPr id="1098" name="Google Shape;1098;g2a6e694efaa_3_27"/>
          <p:cNvCxnSpPr/>
          <p:nvPr/>
        </p:nvCxnSpPr>
        <p:spPr>
          <a:xfrm flipH="1" rot="10800000">
            <a:off x="4847966" y="2057415"/>
            <a:ext cx="882900" cy="537300"/>
          </a:xfrm>
          <a:prstGeom prst="bentConnector3">
            <a:avLst>
              <a:gd fmla="val 1083" name="adj1"/>
            </a:avLst>
          </a:prstGeom>
          <a:noFill/>
          <a:ln cap="flat" cmpd="sng" w="9525">
            <a:solidFill>
              <a:schemeClr val="dk2"/>
            </a:solidFill>
            <a:prstDash val="solid"/>
            <a:round/>
            <a:headEnd len="med" w="med" type="none"/>
            <a:tailEnd len="med" w="med" type="none"/>
          </a:ln>
        </p:spPr>
      </p:cxnSp>
      <p:grpSp>
        <p:nvGrpSpPr>
          <p:cNvPr id="1099" name="Google Shape;1099;g2a6e694efaa_3_27"/>
          <p:cNvGrpSpPr/>
          <p:nvPr/>
        </p:nvGrpSpPr>
        <p:grpSpPr>
          <a:xfrm>
            <a:off x="7780329" y="73880"/>
            <a:ext cx="944399" cy="505752"/>
            <a:chOff x="6943296" y="513283"/>
            <a:chExt cx="213000" cy="173798"/>
          </a:xfrm>
        </p:grpSpPr>
        <p:sp>
          <p:nvSpPr>
            <p:cNvPr id="1100" name="Google Shape;1100;g2a6e694efaa_3_27"/>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2a6e694efaa_3_27"/>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sz="800">
                  <a:solidFill>
                    <a:srgbClr val="FFFFFF"/>
                  </a:solidFill>
                </a:rPr>
                <a:t>Input</a:t>
              </a:r>
              <a:endParaRPr b="1" i="0" sz="800" u="none" cap="none" strike="noStrike">
                <a:solidFill>
                  <a:srgbClr val="FFFFFF"/>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fa30ed6e57_0_51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extLst>
                  <a:ext uri="http://customooxmlschemas.google.com/">
                    <go:slidesCustomData xmlns:go="http://customooxmlschemas.google.com/" textRoundtripDataId="0"/>
                  </a:ext>
                </a:extLst>
              </a:rPr>
              <a:t>Doel van vandaag</a:t>
            </a:r>
            <a:endParaRPr b="1" i="0" sz="3200" u="none" cap="none" strike="noStrike">
              <a:solidFill>
                <a:srgbClr val="000000"/>
              </a:solidFill>
              <a:latin typeface="Arial"/>
              <a:ea typeface="Arial"/>
              <a:cs typeface="Arial"/>
              <a:sym typeface="Arial"/>
            </a:endParaRPr>
          </a:p>
        </p:txBody>
      </p:sp>
      <p:sp>
        <p:nvSpPr>
          <p:cNvPr id="469" name="Google Shape;469;gfa30ed6e57_0_510"/>
          <p:cNvSpPr/>
          <p:nvPr/>
        </p:nvSpPr>
        <p:spPr>
          <a:xfrm>
            <a:off x="684100" y="116255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nl-BE" sz="1500" u="none" cap="none" strike="noStrike">
                <a:solidFill>
                  <a:schemeClr val="dk1"/>
                </a:solidFill>
                <a:latin typeface="Arial"/>
                <a:ea typeface="Arial"/>
                <a:cs typeface="Arial"/>
                <a:sym typeface="Arial"/>
              </a:rPr>
              <a:t>Voorstelling van de aanpassingen aan het </a:t>
            </a:r>
            <a:r>
              <a:rPr b="1" lang="nl-BE" sz="1500">
                <a:solidFill>
                  <a:schemeClr val="dk1"/>
                </a:solidFill>
              </a:rPr>
              <a:t>data</a:t>
            </a:r>
            <a:r>
              <a:rPr b="1" i="0" lang="nl-BE" sz="1500" u="none" cap="none" strike="noStrike">
                <a:solidFill>
                  <a:schemeClr val="dk1"/>
                </a:solidFill>
                <a:latin typeface="Arial"/>
                <a:ea typeface="Arial"/>
                <a:cs typeface="Arial"/>
                <a:sym typeface="Arial"/>
              </a:rPr>
              <a:t>model en bespreking </a:t>
            </a:r>
            <a:endParaRPr b="1" i="0" sz="15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nl-BE" sz="1500" u="none" cap="none" strike="noStrike">
                <a:solidFill>
                  <a:schemeClr val="dk1"/>
                </a:solidFill>
                <a:latin typeface="Arial"/>
                <a:ea typeface="Arial"/>
                <a:cs typeface="Arial"/>
                <a:sym typeface="Arial"/>
              </a:rPr>
              <a:t>van de </a:t>
            </a:r>
            <a:r>
              <a:rPr b="1" lang="nl-BE" sz="1500">
                <a:solidFill>
                  <a:schemeClr val="dk1"/>
                </a:solidFill>
              </a:rPr>
              <a:t>codelijsten</a:t>
            </a:r>
            <a:endParaRPr b="0" i="0" sz="1500" u="none" cap="none" strike="noStrike">
              <a:solidFill>
                <a:srgbClr val="000000"/>
              </a:solidFill>
              <a:latin typeface="Arial"/>
              <a:ea typeface="Arial"/>
              <a:cs typeface="Arial"/>
              <a:sym typeface="Arial"/>
            </a:endParaRPr>
          </a:p>
        </p:txBody>
      </p:sp>
      <p:sp>
        <p:nvSpPr>
          <p:cNvPr id="470" name="Google Shape;470;gfa30ed6e57_0_510"/>
          <p:cNvSpPr/>
          <p:nvPr/>
        </p:nvSpPr>
        <p:spPr>
          <a:xfrm>
            <a:off x="6198700" y="3326225"/>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rgbClr val="373636"/>
                </a:solidFill>
                <a:latin typeface="Arial"/>
                <a:ea typeface="Arial"/>
                <a:cs typeface="Arial"/>
                <a:sym typeface="Arial"/>
              </a:rPr>
              <a:t>Bespreking </a:t>
            </a:r>
            <a:r>
              <a:rPr b="1" lang="nl-BE">
                <a:solidFill>
                  <a:srgbClr val="373636"/>
                </a:solidFill>
              </a:rPr>
              <a:t>van het huiswerk omtrent de codelijsten</a:t>
            </a:r>
            <a:endParaRPr b="0" i="0" sz="1400" u="none" cap="none" strike="noStrike">
              <a:solidFill>
                <a:srgbClr val="000000"/>
              </a:solidFill>
              <a:latin typeface="Arial"/>
              <a:ea typeface="Arial"/>
              <a:cs typeface="Arial"/>
              <a:sym typeface="Arial"/>
            </a:endParaRPr>
          </a:p>
        </p:txBody>
      </p:sp>
      <p:grpSp>
        <p:nvGrpSpPr>
          <p:cNvPr id="471" name="Google Shape;471;gfa30ed6e57_0_510"/>
          <p:cNvGrpSpPr/>
          <p:nvPr/>
        </p:nvGrpSpPr>
        <p:grpSpPr>
          <a:xfrm>
            <a:off x="7249627" y="2736097"/>
            <a:ext cx="457151" cy="457156"/>
            <a:chOff x="4143375" y="39688"/>
            <a:chExt cx="1338263" cy="1339849"/>
          </a:xfrm>
        </p:grpSpPr>
        <p:sp>
          <p:nvSpPr>
            <p:cNvPr id="472" name="Google Shape;472;gfa30ed6e57_0_510"/>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3" name="Google Shape;473;gfa30ed6e57_0_510"/>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4" name="Google Shape;474;gfa30ed6e57_0_510"/>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75" name="Google Shape;475;gfa30ed6e57_0_510"/>
          <p:cNvSpPr/>
          <p:nvPr/>
        </p:nvSpPr>
        <p:spPr>
          <a:xfrm>
            <a:off x="3441400" y="332625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nl-BE" sz="1400" u="none" cap="none" strike="noStrike">
                <a:solidFill>
                  <a:srgbClr val="373636"/>
                </a:solidFill>
                <a:latin typeface="Arial"/>
                <a:ea typeface="Arial"/>
                <a:cs typeface="Arial"/>
                <a:sym typeface="Arial"/>
              </a:rPr>
              <a:t>Presentatie en discussie over</a:t>
            </a:r>
            <a:r>
              <a:rPr b="1" lang="nl-BE">
                <a:solidFill>
                  <a:srgbClr val="373636"/>
                </a:solidFill>
              </a:rPr>
              <a:t> aanpassingen datamodel</a:t>
            </a:r>
            <a:endParaRPr b="0" i="0" sz="1400" u="none" cap="none" strike="noStrike">
              <a:solidFill>
                <a:srgbClr val="000000"/>
              </a:solidFill>
              <a:latin typeface="Arial"/>
              <a:ea typeface="Arial"/>
              <a:cs typeface="Arial"/>
              <a:sym typeface="Arial"/>
            </a:endParaRPr>
          </a:p>
        </p:txBody>
      </p:sp>
      <p:sp>
        <p:nvSpPr>
          <p:cNvPr id="476" name="Google Shape;476;gfa30ed6e57_0_510"/>
          <p:cNvSpPr/>
          <p:nvPr/>
        </p:nvSpPr>
        <p:spPr>
          <a:xfrm>
            <a:off x="4492300" y="2736075"/>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04A02"/>
              </a:solidFill>
              <a:latin typeface="Arial"/>
              <a:ea typeface="Arial"/>
              <a:cs typeface="Arial"/>
              <a:sym typeface="Arial"/>
            </a:endParaRPr>
          </a:p>
        </p:txBody>
      </p:sp>
      <p:sp>
        <p:nvSpPr>
          <p:cNvPr id="477" name="Google Shape;477;gfa30ed6e57_0_510"/>
          <p:cNvSpPr/>
          <p:nvPr/>
        </p:nvSpPr>
        <p:spPr>
          <a:xfrm>
            <a:off x="684100" y="332625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nl-BE">
                <a:solidFill>
                  <a:srgbClr val="373636"/>
                </a:solidFill>
              </a:rPr>
              <a:t>Samenvatting van de tweede thematische werkgroep</a:t>
            </a:r>
            <a:endParaRPr b="0" i="0" sz="1400" u="none" cap="none" strike="noStrike">
              <a:solidFill>
                <a:srgbClr val="000000"/>
              </a:solidFill>
              <a:latin typeface="Arial"/>
              <a:ea typeface="Arial"/>
              <a:cs typeface="Arial"/>
              <a:sym typeface="Arial"/>
            </a:endParaRPr>
          </a:p>
        </p:txBody>
      </p:sp>
      <p:pic>
        <p:nvPicPr>
          <p:cNvPr id="478" name="Google Shape;478;gfa30ed6e57_0_510"/>
          <p:cNvPicPr preferRelativeResize="0"/>
          <p:nvPr/>
        </p:nvPicPr>
        <p:blipFill rotWithShape="1">
          <a:blip r:embed="rId3">
            <a:alphaModFix amt="76000"/>
          </a:blip>
          <a:srcRect b="13020" l="0" r="0" t="0"/>
          <a:stretch/>
        </p:blipFill>
        <p:spPr>
          <a:xfrm>
            <a:off x="1700799" y="2736075"/>
            <a:ext cx="491376" cy="4572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g2a86eb28a80_1_32"/>
          <p:cNvSpPr/>
          <p:nvPr/>
        </p:nvSpPr>
        <p:spPr>
          <a:xfrm>
            <a:off x="420350" y="2194113"/>
            <a:ext cx="315000" cy="30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1107" name="Google Shape;1107;g2a86eb28a80_1_32"/>
          <p:cNvGrpSpPr/>
          <p:nvPr/>
        </p:nvGrpSpPr>
        <p:grpSpPr>
          <a:xfrm>
            <a:off x="7780329" y="660505"/>
            <a:ext cx="944399" cy="505752"/>
            <a:chOff x="6943296" y="513283"/>
            <a:chExt cx="213000" cy="173798"/>
          </a:xfrm>
        </p:grpSpPr>
        <p:sp>
          <p:nvSpPr>
            <p:cNvPr id="1108" name="Google Shape;1108;g2a86eb28a80_1_3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2a86eb28a80_1_3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Agent</a:t>
              </a:r>
              <a:endParaRPr b="1" i="0" sz="800" u="none" cap="none" strike="noStrike">
                <a:solidFill>
                  <a:srgbClr val="FFFFFF"/>
                </a:solidFill>
                <a:latin typeface="Arial"/>
                <a:ea typeface="Arial"/>
                <a:cs typeface="Arial"/>
                <a:sym typeface="Arial"/>
              </a:endParaRPr>
            </a:p>
          </p:txBody>
        </p:sp>
      </p:grpSp>
      <p:grpSp>
        <p:nvGrpSpPr>
          <p:cNvPr id="1110" name="Google Shape;1110;g2a86eb28a80_1_32"/>
          <p:cNvGrpSpPr/>
          <p:nvPr/>
        </p:nvGrpSpPr>
        <p:grpSpPr>
          <a:xfrm>
            <a:off x="3543724" y="2570542"/>
            <a:ext cx="1725891" cy="501940"/>
            <a:chOff x="6943296" y="513283"/>
            <a:chExt cx="213002" cy="172488"/>
          </a:xfrm>
        </p:grpSpPr>
        <p:sp>
          <p:nvSpPr>
            <p:cNvPr id="1111" name="Google Shape;1111;g2a86eb28a80_1_32"/>
            <p:cNvSpPr/>
            <p:nvPr/>
          </p:nvSpPr>
          <p:spPr>
            <a:xfrm>
              <a:off x="6943298" y="56277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uitgevoerdDoor: Agent</a:t>
              </a:r>
              <a:endParaRPr b="0" i="0" sz="800" u="none" cap="none" strike="noStrike">
                <a:solidFill>
                  <a:srgbClr val="000000"/>
                </a:solidFill>
                <a:latin typeface="Arial"/>
                <a:ea typeface="Arial"/>
                <a:cs typeface="Arial"/>
                <a:sym typeface="Arial"/>
              </a:endParaRPr>
            </a:p>
          </p:txBody>
        </p:sp>
        <p:sp>
          <p:nvSpPr>
            <p:cNvPr id="1112" name="Google Shape;1112;g2a86eb28a80_1_3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endParaRPr b="1" i="0" sz="800" u="none" cap="none" strike="noStrike">
                <a:solidFill>
                  <a:srgbClr val="FFFFFF"/>
                </a:solidFill>
                <a:latin typeface="Arial"/>
                <a:ea typeface="Arial"/>
                <a:cs typeface="Arial"/>
                <a:sym typeface="Arial"/>
              </a:endParaRPr>
            </a:p>
          </p:txBody>
        </p:sp>
      </p:grpSp>
      <p:grpSp>
        <p:nvGrpSpPr>
          <p:cNvPr id="1113" name="Google Shape;1113;g2a86eb28a80_1_32"/>
          <p:cNvGrpSpPr/>
          <p:nvPr/>
        </p:nvGrpSpPr>
        <p:grpSpPr>
          <a:xfrm>
            <a:off x="4742407" y="3942382"/>
            <a:ext cx="1121701" cy="505752"/>
            <a:chOff x="6943296" y="513283"/>
            <a:chExt cx="213000" cy="173798"/>
          </a:xfrm>
        </p:grpSpPr>
        <p:sp>
          <p:nvSpPr>
            <p:cNvPr id="1114" name="Google Shape;1114;g2a86eb28a80_1_3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Concept</a:t>
              </a:r>
              <a:endParaRPr b="0" i="0" sz="800" u="none" cap="none" strike="noStrike">
                <a:solidFill>
                  <a:srgbClr val="000000"/>
                </a:solidFill>
                <a:latin typeface="Arial"/>
                <a:ea typeface="Arial"/>
                <a:cs typeface="Arial"/>
                <a:sym typeface="Arial"/>
              </a:endParaRPr>
            </a:p>
          </p:txBody>
        </p:sp>
        <p:sp>
          <p:nvSpPr>
            <p:cNvPr id="1115" name="Google Shape;1115;g2a86eb28a80_1_3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Classificatie</a:t>
              </a:r>
              <a:endParaRPr b="1" i="0" sz="800" u="none" cap="none" strike="noStrike">
                <a:solidFill>
                  <a:srgbClr val="FFFFFF"/>
                </a:solidFill>
                <a:latin typeface="Arial"/>
                <a:ea typeface="Arial"/>
                <a:cs typeface="Arial"/>
                <a:sym typeface="Arial"/>
              </a:endParaRPr>
            </a:p>
          </p:txBody>
        </p:sp>
      </p:grpSp>
      <p:grpSp>
        <p:nvGrpSpPr>
          <p:cNvPr id="1116" name="Google Shape;1116;g2a86eb28a80_1_32"/>
          <p:cNvGrpSpPr/>
          <p:nvPr/>
        </p:nvGrpSpPr>
        <p:grpSpPr>
          <a:xfrm>
            <a:off x="2386554" y="3942382"/>
            <a:ext cx="1670240" cy="505752"/>
            <a:chOff x="6943296" y="513283"/>
            <a:chExt cx="213000" cy="173798"/>
          </a:xfrm>
        </p:grpSpPr>
        <p:sp>
          <p:nvSpPr>
            <p:cNvPr id="1117" name="Google Shape;1117;g2a86eb28a80_1_3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KwantitatieveWaarde</a:t>
              </a:r>
              <a:endParaRPr b="0" i="0" sz="800" u="none" cap="none" strike="noStrike">
                <a:solidFill>
                  <a:srgbClr val="000000"/>
                </a:solidFill>
                <a:latin typeface="Arial"/>
                <a:ea typeface="Arial"/>
                <a:cs typeface="Arial"/>
                <a:sym typeface="Arial"/>
              </a:endParaRPr>
            </a:p>
          </p:txBody>
        </p:sp>
        <p:sp>
          <p:nvSpPr>
            <p:cNvPr id="1118" name="Google Shape;1118;g2a86eb28a80_1_3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Meting</a:t>
              </a:r>
              <a:endParaRPr b="1" i="0" sz="800" u="none" cap="none" strike="noStrike">
                <a:solidFill>
                  <a:srgbClr val="FFFFFF"/>
                </a:solidFill>
                <a:latin typeface="Arial"/>
                <a:ea typeface="Arial"/>
                <a:cs typeface="Arial"/>
                <a:sym typeface="Arial"/>
              </a:endParaRPr>
            </a:p>
          </p:txBody>
        </p:sp>
      </p:grpSp>
      <p:grpSp>
        <p:nvGrpSpPr>
          <p:cNvPr id="1119" name="Google Shape;1119;g2a86eb28a80_1_32"/>
          <p:cNvGrpSpPr/>
          <p:nvPr/>
        </p:nvGrpSpPr>
        <p:grpSpPr>
          <a:xfrm>
            <a:off x="615041" y="2395944"/>
            <a:ext cx="1725905" cy="837489"/>
            <a:chOff x="6943295" y="513283"/>
            <a:chExt cx="213001" cy="287797"/>
          </a:xfrm>
        </p:grpSpPr>
        <p:sp>
          <p:nvSpPr>
            <p:cNvPr id="1120" name="Google Shape;1120;g2a86eb28a80_1_32"/>
            <p:cNvSpPr/>
            <p:nvPr/>
          </p:nvSpPr>
          <p:spPr>
            <a:xfrm>
              <a:off x="6943295" y="564080"/>
              <a:ext cx="213000" cy="237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BE" sz="800"/>
                <a:t>- geldigheid: Periode</a:t>
              </a:r>
              <a:endParaRPr sz="800"/>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locatie: Locatie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naam: LanguageString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RuimtelijkObjecttype</a:t>
              </a:r>
              <a:endParaRPr b="0" i="0" sz="800" u="none" cap="none" strike="noStrike">
                <a:solidFill>
                  <a:srgbClr val="000000"/>
                </a:solidFill>
                <a:latin typeface="Arial"/>
                <a:ea typeface="Arial"/>
                <a:cs typeface="Arial"/>
                <a:sym typeface="Arial"/>
              </a:endParaRPr>
            </a:p>
          </p:txBody>
        </p:sp>
        <p:sp>
          <p:nvSpPr>
            <p:cNvPr id="1121" name="Google Shape;1121;g2a86eb28a80_1_3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a:t>
              </a:r>
              <a:endParaRPr b="1" i="0" sz="800" u="none" cap="none" strike="noStrike">
                <a:solidFill>
                  <a:srgbClr val="FFFFFF"/>
                </a:solidFill>
                <a:latin typeface="Arial"/>
                <a:ea typeface="Arial"/>
                <a:cs typeface="Arial"/>
                <a:sym typeface="Arial"/>
              </a:endParaRPr>
            </a:p>
          </p:txBody>
        </p:sp>
      </p:grpSp>
      <p:grpSp>
        <p:nvGrpSpPr>
          <p:cNvPr id="1122" name="Google Shape;1122;g2a86eb28a80_1_32"/>
          <p:cNvGrpSpPr/>
          <p:nvPr/>
        </p:nvGrpSpPr>
        <p:grpSpPr>
          <a:xfrm>
            <a:off x="6967847" y="2271148"/>
            <a:ext cx="1756891" cy="625022"/>
            <a:chOff x="6943297" y="506065"/>
            <a:chExt cx="213000" cy="189108"/>
          </a:xfrm>
        </p:grpSpPr>
        <p:sp>
          <p:nvSpPr>
            <p:cNvPr id="1123" name="Google Shape;1123;g2a86eb28a80_1_32"/>
            <p:cNvSpPr/>
            <p:nvPr/>
          </p:nvSpPr>
          <p:spPr>
            <a:xfrm>
              <a:off x="6943297" y="555073"/>
              <a:ext cx="213000" cy="1401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input: Input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specificatie: Document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type: Observatieproceduretype</a:t>
              </a:r>
              <a:endParaRPr b="0" i="0" sz="800" u="none" cap="none" strike="noStrike">
                <a:solidFill>
                  <a:srgbClr val="000000"/>
                </a:solidFill>
                <a:latin typeface="Arial"/>
                <a:ea typeface="Arial"/>
                <a:cs typeface="Arial"/>
                <a:sym typeface="Arial"/>
              </a:endParaRPr>
            </a:p>
          </p:txBody>
        </p:sp>
        <p:sp>
          <p:nvSpPr>
            <p:cNvPr id="1124" name="Google Shape;1124;g2a86eb28a80_1_32"/>
            <p:cNvSpPr/>
            <p:nvPr/>
          </p:nvSpPr>
          <p:spPr>
            <a:xfrm>
              <a:off x="6943297" y="506065"/>
              <a:ext cx="213000" cy="567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Observatieprocedure</a:t>
              </a:r>
              <a:endParaRPr b="1" i="0" sz="800" u="none" cap="none" strike="noStrike">
                <a:solidFill>
                  <a:srgbClr val="FFFFFF"/>
                </a:solidFill>
                <a:latin typeface="Arial"/>
                <a:ea typeface="Arial"/>
                <a:cs typeface="Arial"/>
                <a:sym typeface="Arial"/>
              </a:endParaRPr>
            </a:p>
          </p:txBody>
        </p:sp>
      </p:grpSp>
      <p:grpSp>
        <p:nvGrpSpPr>
          <p:cNvPr id="1125" name="Google Shape;1125;g2a86eb28a80_1_32"/>
          <p:cNvGrpSpPr/>
          <p:nvPr/>
        </p:nvGrpSpPr>
        <p:grpSpPr>
          <a:xfrm>
            <a:off x="6753554" y="660505"/>
            <a:ext cx="944399" cy="505752"/>
            <a:chOff x="6943296" y="513283"/>
            <a:chExt cx="213000" cy="173798"/>
          </a:xfrm>
        </p:grpSpPr>
        <p:sp>
          <p:nvSpPr>
            <p:cNvPr id="1126" name="Google Shape;1126;g2a86eb28a80_1_3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2a86eb28a80_1_3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Document</a:t>
              </a:r>
              <a:endParaRPr b="1" i="0" sz="800" u="none" cap="none" strike="noStrike">
                <a:solidFill>
                  <a:srgbClr val="FFFFFF"/>
                </a:solidFill>
                <a:latin typeface="Arial"/>
                <a:ea typeface="Arial"/>
                <a:cs typeface="Arial"/>
                <a:sym typeface="Arial"/>
              </a:endParaRPr>
            </a:p>
          </p:txBody>
        </p:sp>
      </p:grpSp>
      <p:sp>
        <p:nvSpPr>
          <p:cNvPr id="1128" name="Google Shape;1128;g2a86eb28a80_1_32"/>
          <p:cNvSpPr txBox="1"/>
          <p:nvPr/>
        </p:nvSpPr>
        <p:spPr>
          <a:xfrm>
            <a:off x="2340913" y="26710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+geobserveerdObject</a:t>
            </a:r>
            <a:endParaRPr b="0" i="0" sz="600" u="none" cap="none" strike="noStrike">
              <a:solidFill>
                <a:srgbClr val="000000"/>
              </a:solidFill>
              <a:latin typeface="Proxima Nova"/>
              <a:ea typeface="Proxima Nova"/>
              <a:cs typeface="Proxima Nova"/>
              <a:sym typeface="Proxima Nova"/>
            </a:endParaRPr>
          </a:p>
        </p:txBody>
      </p:sp>
      <p:sp>
        <p:nvSpPr>
          <p:cNvPr id="1129" name="Google Shape;1129;g2a86eb28a80_1_32"/>
          <p:cNvSpPr txBox="1"/>
          <p:nvPr/>
        </p:nvSpPr>
        <p:spPr>
          <a:xfrm>
            <a:off x="6132697" y="2446002"/>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+gebruikteProcedure</a:t>
            </a:r>
            <a:endParaRPr b="0" i="0" sz="600" u="none" cap="none" strike="noStrike">
              <a:solidFill>
                <a:srgbClr val="000000"/>
              </a:solidFill>
              <a:latin typeface="Proxima Nova"/>
              <a:ea typeface="Proxima Nova"/>
              <a:cs typeface="Proxima Nova"/>
              <a:sym typeface="Proxima Nova"/>
            </a:endParaRPr>
          </a:p>
        </p:txBody>
      </p:sp>
      <p:cxnSp>
        <p:nvCxnSpPr>
          <p:cNvPr id="1130" name="Google Shape;1130;g2a86eb28a80_1_32"/>
          <p:cNvCxnSpPr>
            <a:stCxn id="1112" idx="3"/>
          </p:cNvCxnSpPr>
          <p:nvPr/>
        </p:nvCxnSpPr>
        <p:spPr>
          <a:xfrm>
            <a:off x="5269599" y="2644747"/>
            <a:ext cx="1698000" cy="0"/>
          </a:xfrm>
          <a:prstGeom prst="straightConnector1">
            <a:avLst/>
          </a:prstGeom>
          <a:noFill/>
          <a:ln cap="flat" cmpd="sng" w="9525">
            <a:solidFill>
              <a:schemeClr val="dk2"/>
            </a:solidFill>
            <a:prstDash val="solid"/>
            <a:round/>
            <a:headEnd len="sm" w="sm" type="none"/>
            <a:tailEnd len="sm" w="sm" type="none"/>
          </a:ln>
        </p:spPr>
      </p:cxnSp>
      <p:grpSp>
        <p:nvGrpSpPr>
          <p:cNvPr id="1131" name="Google Shape;1131;g2a86eb28a80_1_32"/>
          <p:cNvGrpSpPr/>
          <p:nvPr/>
        </p:nvGrpSpPr>
        <p:grpSpPr>
          <a:xfrm>
            <a:off x="3543815" y="1378902"/>
            <a:ext cx="1725888" cy="501732"/>
            <a:chOff x="6943294" y="538255"/>
            <a:chExt cx="213004" cy="172416"/>
          </a:xfrm>
        </p:grpSpPr>
        <p:sp>
          <p:nvSpPr>
            <p:cNvPr id="1132" name="Google Shape;1132;g2a86eb28a80_1_32"/>
            <p:cNvSpPr/>
            <p:nvPr/>
          </p:nvSpPr>
          <p:spPr>
            <a:xfrm>
              <a:off x="6943298" y="581071"/>
              <a:ext cx="213000" cy="1296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lang="nl-BE" sz="800"/>
                <a:t>toetsing: ToetsingType</a:t>
              </a:r>
              <a:endParaRPr sz="800"/>
            </a:p>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type: RuimtelijkeIndicatorType</a:t>
              </a:r>
              <a:endParaRPr b="0" i="0" sz="800" u="none" cap="none" strike="noStrike">
                <a:solidFill>
                  <a:srgbClr val="000000"/>
                </a:solidFill>
                <a:latin typeface="Arial"/>
                <a:ea typeface="Arial"/>
                <a:cs typeface="Arial"/>
                <a:sym typeface="Arial"/>
              </a:endParaRPr>
            </a:p>
          </p:txBody>
        </p:sp>
        <p:sp>
          <p:nvSpPr>
            <p:cNvPr id="1133" name="Google Shape;1133;g2a86eb28a80_1_32"/>
            <p:cNvSpPr/>
            <p:nvPr/>
          </p:nvSpPr>
          <p:spPr>
            <a:xfrm>
              <a:off x="6943294" y="538255"/>
              <a:ext cx="213000" cy="55500"/>
            </a:xfrm>
            <a:prstGeom prst="rect">
              <a:avLst/>
            </a:prstGeom>
            <a:solidFill>
              <a:srgbClr val="FF9900"/>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RuimtelijkeIndicator</a:t>
              </a:r>
              <a:endParaRPr b="1" i="0" sz="800" u="none" cap="none" strike="noStrike">
                <a:solidFill>
                  <a:srgbClr val="FFFFFF"/>
                </a:solidFill>
                <a:latin typeface="Arial"/>
                <a:ea typeface="Arial"/>
                <a:cs typeface="Arial"/>
                <a:sym typeface="Arial"/>
              </a:endParaRPr>
            </a:p>
          </p:txBody>
        </p:sp>
      </p:grpSp>
      <p:cxnSp>
        <p:nvCxnSpPr>
          <p:cNvPr id="1134" name="Google Shape;1134;g2a86eb28a80_1_32"/>
          <p:cNvCxnSpPr>
            <a:stCxn id="1132" idx="2"/>
            <a:endCxn id="1112" idx="0"/>
          </p:cNvCxnSpPr>
          <p:nvPr/>
        </p:nvCxnSpPr>
        <p:spPr>
          <a:xfrm>
            <a:off x="4406777" y="1880634"/>
            <a:ext cx="0" cy="690000"/>
          </a:xfrm>
          <a:prstGeom prst="straightConnector1">
            <a:avLst/>
          </a:prstGeom>
          <a:noFill/>
          <a:ln cap="flat" cmpd="sng" w="9525">
            <a:solidFill>
              <a:srgbClr val="595959"/>
            </a:solidFill>
            <a:prstDash val="solid"/>
            <a:round/>
            <a:headEnd len="sm" w="sm" type="none"/>
            <a:tailEnd len="sm" w="sm" type="none"/>
          </a:ln>
        </p:spPr>
      </p:cxnSp>
      <p:sp>
        <p:nvSpPr>
          <p:cNvPr id="1135" name="Google Shape;1135;g2a86eb28a80_1_32"/>
          <p:cNvSpPr txBox="1"/>
          <p:nvPr/>
        </p:nvSpPr>
        <p:spPr>
          <a:xfrm>
            <a:off x="3420325" y="1880625"/>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+geobserveerdKenmerk</a:t>
            </a:r>
            <a:endParaRPr b="0" i="0" sz="600" u="none" cap="none" strike="noStrike">
              <a:solidFill>
                <a:srgbClr val="000000"/>
              </a:solidFill>
              <a:latin typeface="Proxima Nova"/>
              <a:ea typeface="Proxima Nova"/>
              <a:cs typeface="Proxima Nova"/>
              <a:sym typeface="Proxima Nova"/>
            </a:endParaRPr>
          </a:p>
        </p:txBody>
      </p:sp>
      <p:sp>
        <p:nvSpPr>
          <p:cNvPr id="1136" name="Google Shape;1136;g2a86eb28a80_1_32"/>
          <p:cNvSpPr txBox="1"/>
          <p:nvPr/>
        </p:nvSpPr>
        <p:spPr>
          <a:xfrm>
            <a:off x="4406775" y="1880625"/>
            <a:ext cx="2031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1</a:t>
            </a:r>
            <a:endParaRPr b="0" i="0" sz="600" u="none" cap="none" strike="noStrike">
              <a:solidFill>
                <a:srgbClr val="000000"/>
              </a:solidFill>
              <a:latin typeface="Proxima Nova"/>
              <a:ea typeface="Proxima Nova"/>
              <a:cs typeface="Proxima Nova"/>
              <a:sym typeface="Proxima Nova"/>
            </a:endParaRPr>
          </a:p>
        </p:txBody>
      </p:sp>
      <p:cxnSp>
        <p:nvCxnSpPr>
          <p:cNvPr id="1137" name="Google Shape;1137;g2a86eb28a80_1_32"/>
          <p:cNvCxnSpPr>
            <a:endCxn id="1111" idx="1"/>
          </p:cNvCxnSpPr>
          <p:nvPr/>
        </p:nvCxnSpPr>
        <p:spPr>
          <a:xfrm>
            <a:off x="2340740" y="2888717"/>
            <a:ext cx="1203000" cy="4800"/>
          </a:xfrm>
          <a:prstGeom prst="straightConnector1">
            <a:avLst/>
          </a:prstGeom>
          <a:noFill/>
          <a:ln cap="flat" cmpd="sng" w="9525">
            <a:solidFill>
              <a:schemeClr val="dk2"/>
            </a:solidFill>
            <a:prstDash val="solid"/>
            <a:round/>
            <a:headEnd len="sm" w="sm" type="none"/>
            <a:tailEnd len="sm" w="sm" type="none"/>
          </a:ln>
        </p:spPr>
      </p:cxnSp>
      <p:grpSp>
        <p:nvGrpSpPr>
          <p:cNvPr id="1138" name="Google Shape;1138;g2a86eb28a80_1_32"/>
          <p:cNvGrpSpPr/>
          <p:nvPr/>
        </p:nvGrpSpPr>
        <p:grpSpPr>
          <a:xfrm>
            <a:off x="6968062" y="3024231"/>
            <a:ext cx="1525407" cy="2042817"/>
            <a:chOff x="6943296" y="265989"/>
            <a:chExt cx="213001" cy="701999"/>
          </a:xfrm>
        </p:grpSpPr>
        <p:sp>
          <p:nvSpPr>
            <p:cNvPr id="1139" name="Google Shape;1139;g2a86eb28a80_1_32"/>
            <p:cNvSpPr/>
            <p:nvPr/>
          </p:nvSpPr>
          <p:spPr>
            <a:xfrm>
              <a:off x="6943297" y="316988"/>
              <a:ext cx="213000" cy="651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beschrijving: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bron: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datum: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dekking: Dekking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formaat: Formaat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medeAuteur: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onderwerp: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rechten: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relatie: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taal: Taalcode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titel: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InformatieType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uitgever: Agent</a:t>
              </a:r>
              <a:endParaRPr b="0" i="0" sz="800" u="none" cap="none" strike="noStrike">
                <a:solidFill>
                  <a:srgbClr val="000000"/>
                </a:solidFill>
                <a:latin typeface="Arial"/>
                <a:ea typeface="Arial"/>
                <a:cs typeface="Arial"/>
                <a:sym typeface="Arial"/>
              </a:endParaRPr>
            </a:p>
          </p:txBody>
        </p:sp>
        <p:sp>
          <p:nvSpPr>
            <p:cNvPr id="1140" name="Google Shape;1140;g2a86eb28a80_1_32"/>
            <p:cNvSpPr/>
            <p:nvPr/>
          </p:nvSpPr>
          <p:spPr>
            <a:xfrm>
              <a:off x="6943296" y="265989"/>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Metadata</a:t>
              </a:r>
              <a:endParaRPr b="1" i="0" sz="800" u="none" cap="none" strike="noStrike">
                <a:solidFill>
                  <a:srgbClr val="FFFFFF"/>
                </a:solidFill>
                <a:latin typeface="Arial"/>
                <a:ea typeface="Arial"/>
                <a:cs typeface="Arial"/>
                <a:sym typeface="Arial"/>
              </a:endParaRPr>
            </a:p>
          </p:txBody>
        </p:sp>
      </p:grpSp>
      <p:cxnSp>
        <p:nvCxnSpPr>
          <p:cNvPr id="1141" name="Google Shape;1141;g2a86eb28a80_1_32"/>
          <p:cNvCxnSpPr>
            <a:stCxn id="1111" idx="3"/>
            <a:endCxn id="1139" idx="1"/>
          </p:cNvCxnSpPr>
          <p:nvPr/>
        </p:nvCxnSpPr>
        <p:spPr>
          <a:xfrm>
            <a:off x="5269615" y="2893517"/>
            <a:ext cx="1698600" cy="1226400"/>
          </a:xfrm>
          <a:prstGeom prst="bentConnector3">
            <a:avLst>
              <a:gd fmla="val 50000" name="adj1"/>
            </a:avLst>
          </a:prstGeom>
          <a:noFill/>
          <a:ln cap="flat" cmpd="sng" w="9525">
            <a:solidFill>
              <a:schemeClr val="dk2"/>
            </a:solidFill>
            <a:prstDash val="solid"/>
            <a:round/>
            <a:headEnd len="sm" w="sm" type="none"/>
            <a:tailEnd len="sm" w="sm" type="none"/>
          </a:ln>
        </p:spPr>
      </p:cxnSp>
      <p:grpSp>
        <p:nvGrpSpPr>
          <p:cNvPr id="1142" name="Google Shape;1142;g2a86eb28a80_1_32"/>
          <p:cNvGrpSpPr/>
          <p:nvPr/>
        </p:nvGrpSpPr>
        <p:grpSpPr>
          <a:xfrm>
            <a:off x="2826099" y="4512179"/>
            <a:ext cx="1230711" cy="506328"/>
            <a:chOff x="6613363" y="513281"/>
            <a:chExt cx="233700" cy="173996"/>
          </a:xfrm>
        </p:grpSpPr>
        <p:sp>
          <p:nvSpPr>
            <p:cNvPr id="1143" name="Google Shape;1143;g2a86eb28a80_1_32"/>
            <p:cNvSpPr/>
            <p:nvPr/>
          </p:nvSpPr>
          <p:spPr>
            <a:xfrm>
              <a:off x="6613363" y="564277"/>
              <a:ext cx="2337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Boolean</a:t>
              </a:r>
              <a:endParaRPr b="0" i="0" sz="800" u="none" cap="none" strike="noStrike">
                <a:solidFill>
                  <a:srgbClr val="000000"/>
                </a:solidFill>
                <a:latin typeface="Arial"/>
                <a:ea typeface="Arial"/>
                <a:cs typeface="Arial"/>
                <a:sym typeface="Arial"/>
              </a:endParaRPr>
            </a:p>
          </p:txBody>
        </p:sp>
        <p:sp>
          <p:nvSpPr>
            <p:cNvPr id="1144" name="Google Shape;1144;g2a86eb28a80_1_32"/>
            <p:cNvSpPr/>
            <p:nvPr/>
          </p:nvSpPr>
          <p:spPr>
            <a:xfrm>
              <a:off x="6613363" y="513281"/>
              <a:ext cx="2337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WaarheidsObservatie</a:t>
              </a:r>
              <a:endParaRPr b="1" i="0" sz="800" u="none" cap="none" strike="noStrike">
                <a:solidFill>
                  <a:srgbClr val="FFFFFF"/>
                </a:solidFill>
                <a:latin typeface="Arial"/>
                <a:ea typeface="Arial"/>
                <a:cs typeface="Arial"/>
                <a:sym typeface="Arial"/>
              </a:endParaRPr>
            </a:p>
          </p:txBody>
        </p:sp>
      </p:grpSp>
      <p:grpSp>
        <p:nvGrpSpPr>
          <p:cNvPr id="1145" name="Google Shape;1145;g2a86eb28a80_1_32"/>
          <p:cNvGrpSpPr/>
          <p:nvPr/>
        </p:nvGrpSpPr>
        <p:grpSpPr>
          <a:xfrm>
            <a:off x="4742407" y="4512470"/>
            <a:ext cx="1121701" cy="505752"/>
            <a:chOff x="6943296" y="513283"/>
            <a:chExt cx="213000" cy="173798"/>
          </a:xfrm>
        </p:grpSpPr>
        <p:sp>
          <p:nvSpPr>
            <p:cNvPr id="1146" name="Google Shape;1146;g2a86eb28a80_1_3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Integer</a:t>
              </a:r>
              <a:endParaRPr b="0" i="0" sz="800" u="none" cap="none" strike="noStrike">
                <a:solidFill>
                  <a:srgbClr val="000000"/>
                </a:solidFill>
                <a:latin typeface="Arial"/>
                <a:ea typeface="Arial"/>
                <a:cs typeface="Arial"/>
                <a:sym typeface="Arial"/>
              </a:endParaRPr>
            </a:p>
          </p:txBody>
        </p:sp>
        <p:sp>
          <p:nvSpPr>
            <p:cNvPr id="1147" name="Google Shape;1147;g2a86eb28a80_1_3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Telling</a:t>
              </a:r>
              <a:endParaRPr b="1" i="0" sz="800" u="none" cap="none" strike="noStrike">
                <a:solidFill>
                  <a:srgbClr val="FFFFFF"/>
                </a:solidFill>
                <a:latin typeface="Arial"/>
                <a:ea typeface="Arial"/>
                <a:cs typeface="Arial"/>
                <a:sym typeface="Arial"/>
              </a:endParaRPr>
            </a:p>
          </p:txBody>
        </p:sp>
      </p:grpSp>
      <p:cxnSp>
        <p:nvCxnSpPr>
          <p:cNvPr id="1148" name="Google Shape;1148;g2a86eb28a80_1_32"/>
          <p:cNvCxnSpPr/>
          <p:nvPr/>
        </p:nvCxnSpPr>
        <p:spPr>
          <a:xfrm rot="-5400000">
            <a:off x="3634790" y="3495446"/>
            <a:ext cx="1194000" cy="350100"/>
          </a:xfrm>
          <a:prstGeom prst="bentConnector3">
            <a:avLst>
              <a:gd fmla="val -25" name="adj1"/>
            </a:avLst>
          </a:prstGeom>
          <a:noFill/>
          <a:ln cap="flat" cmpd="sng" w="9525">
            <a:solidFill>
              <a:schemeClr val="dk2"/>
            </a:solidFill>
            <a:prstDash val="solid"/>
            <a:round/>
            <a:headEnd len="sm" w="sm" type="none"/>
            <a:tailEnd len="med" w="med" type="triangle"/>
          </a:ln>
        </p:spPr>
      </p:cxnSp>
      <p:cxnSp>
        <p:nvCxnSpPr>
          <p:cNvPr id="1149" name="Google Shape;1149;g2a86eb28a80_1_32"/>
          <p:cNvCxnSpPr>
            <a:stCxn id="1143" idx="3"/>
            <a:endCxn id="1111" idx="2"/>
          </p:cNvCxnSpPr>
          <p:nvPr/>
        </p:nvCxnSpPr>
        <p:spPr>
          <a:xfrm flipH="1" rot="10800000">
            <a:off x="4056810" y="3072542"/>
            <a:ext cx="349800" cy="1767000"/>
          </a:xfrm>
          <a:prstGeom prst="bentConnector2">
            <a:avLst/>
          </a:prstGeom>
          <a:noFill/>
          <a:ln cap="flat" cmpd="sng" w="9525">
            <a:solidFill>
              <a:schemeClr val="dk2"/>
            </a:solidFill>
            <a:prstDash val="solid"/>
            <a:round/>
            <a:headEnd len="sm" w="sm" type="none"/>
            <a:tailEnd len="med" w="med" type="triangle"/>
          </a:ln>
        </p:spPr>
      </p:cxnSp>
      <p:cxnSp>
        <p:nvCxnSpPr>
          <p:cNvPr id="1150" name="Google Shape;1150;g2a86eb28a80_1_32"/>
          <p:cNvCxnSpPr>
            <a:stCxn id="1114" idx="1"/>
            <a:endCxn id="1111" idx="2"/>
          </p:cNvCxnSpPr>
          <p:nvPr/>
        </p:nvCxnSpPr>
        <p:spPr>
          <a:xfrm rot="10800000">
            <a:off x="4406707" y="3072469"/>
            <a:ext cx="335700" cy="1196700"/>
          </a:xfrm>
          <a:prstGeom prst="bentConnector2">
            <a:avLst/>
          </a:prstGeom>
          <a:noFill/>
          <a:ln cap="flat" cmpd="sng" w="9525">
            <a:solidFill>
              <a:schemeClr val="dk2"/>
            </a:solidFill>
            <a:prstDash val="solid"/>
            <a:round/>
            <a:headEnd len="sm" w="sm" type="none"/>
            <a:tailEnd len="med" w="med" type="triangle"/>
          </a:ln>
        </p:spPr>
      </p:cxnSp>
      <p:cxnSp>
        <p:nvCxnSpPr>
          <p:cNvPr id="1151" name="Google Shape;1151;g2a86eb28a80_1_32"/>
          <p:cNvCxnSpPr>
            <a:stCxn id="1146" idx="1"/>
            <a:endCxn id="1111" idx="2"/>
          </p:cNvCxnSpPr>
          <p:nvPr/>
        </p:nvCxnSpPr>
        <p:spPr>
          <a:xfrm rot="10800000">
            <a:off x="4406707" y="3072557"/>
            <a:ext cx="335700" cy="1766700"/>
          </a:xfrm>
          <a:prstGeom prst="bentConnector2">
            <a:avLst/>
          </a:prstGeom>
          <a:noFill/>
          <a:ln cap="flat" cmpd="sng" w="9525">
            <a:solidFill>
              <a:schemeClr val="dk2"/>
            </a:solidFill>
            <a:prstDash val="solid"/>
            <a:round/>
            <a:headEnd len="sm" w="sm" type="none"/>
            <a:tailEnd len="med" w="med" type="triangle"/>
          </a:ln>
        </p:spPr>
      </p:cxnSp>
      <p:grpSp>
        <p:nvGrpSpPr>
          <p:cNvPr id="1152" name="Google Shape;1152;g2a86eb28a80_1_32"/>
          <p:cNvGrpSpPr/>
          <p:nvPr/>
        </p:nvGrpSpPr>
        <p:grpSpPr>
          <a:xfrm>
            <a:off x="614596" y="1595612"/>
            <a:ext cx="2211748" cy="376900"/>
            <a:chOff x="6943294" y="538255"/>
            <a:chExt cx="213004" cy="129519"/>
          </a:xfrm>
        </p:grpSpPr>
        <p:sp>
          <p:nvSpPr>
            <p:cNvPr id="1153" name="Google Shape;1153;g2a86eb28a80_1_32"/>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relatieType: RuimtelijkObjectRelatieType</a:t>
              </a:r>
              <a:endParaRPr b="0" i="0" sz="800" u="none" cap="none" strike="noStrike">
                <a:solidFill>
                  <a:srgbClr val="000000"/>
                </a:solidFill>
                <a:latin typeface="Arial"/>
                <a:ea typeface="Arial"/>
                <a:cs typeface="Arial"/>
                <a:sym typeface="Arial"/>
              </a:endParaRPr>
            </a:p>
          </p:txBody>
        </p:sp>
        <p:sp>
          <p:nvSpPr>
            <p:cNvPr id="1154" name="Google Shape;1154;g2a86eb28a80_1_32"/>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RuimtelijkObjectRelatie</a:t>
              </a:r>
              <a:endParaRPr b="1" i="0" sz="800" u="none" cap="none" strike="noStrike">
                <a:solidFill>
                  <a:srgbClr val="FFFFFF"/>
                </a:solidFill>
                <a:latin typeface="Arial"/>
                <a:ea typeface="Arial"/>
                <a:cs typeface="Arial"/>
                <a:sym typeface="Arial"/>
              </a:endParaRPr>
            </a:p>
          </p:txBody>
        </p:sp>
      </p:grpSp>
      <p:cxnSp>
        <p:nvCxnSpPr>
          <p:cNvPr id="1155" name="Google Shape;1155;g2a86eb28a80_1_32"/>
          <p:cNvCxnSpPr>
            <a:stCxn id="1106" idx="0"/>
          </p:cNvCxnSpPr>
          <p:nvPr/>
        </p:nvCxnSpPr>
        <p:spPr>
          <a:xfrm flipH="1" rot="10800000">
            <a:off x="577850" y="1973313"/>
            <a:ext cx="183000" cy="220800"/>
          </a:xfrm>
          <a:prstGeom prst="straightConnector1">
            <a:avLst/>
          </a:prstGeom>
          <a:noFill/>
          <a:ln cap="flat" cmpd="sng" w="9525">
            <a:solidFill>
              <a:schemeClr val="dk2"/>
            </a:solidFill>
            <a:prstDash val="dash"/>
            <a:round/>
            <a:headEnd len="sm" w="sm" type="none"/>
            <a:tailEnd len="sm" w="sm" type="none"/>
          </a:ln>
        </p:spPr>
      </p:cxnSp>
      <p:sp>
        <p:nvSpPr>
          <p:cNvPr id="1156" name="Google Shape;1156;g2a86eb28a80_1_32"/>
          <p:cNvSpPr txBox="1"/>
          <p:nvPr/>
        </p:nvSpPr>
        <p:spPr>
          <a:xfrm>
            <a:off x="4054500" y="3104650"/>
            <a:ext cx="7047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highlight>
                  <a:schemeClr val="lt1"/>
                </a:highlight>
                <a:latin typeface="Proxima Nova"/>
                <a:ea typeface="Proxima Nova"/>
                <a:cs typeface="Proxima Nova"/>
                <a:sym typeface="Proxima Nova"/>
              </a:rPr>
              <a:t>+resultaatType</a:t>
            </a:r>
            <a:endParaRPr b="0" i="0" sz="600" u="none" cap="none" strike="noStrike">
              <a:solidFill>
                <a:srgbClr val="000000"/>
              </a:solidFill>
              <a:highlight>
                <a:schemeClr val="lt1"/>
              </a:highlight>
              <a:latin typeface="Proxima Nova"/>
              <a:ea typeface="Proxima Nova"/>
              <a:cs typeface="Proxima Nova"/>
              <a:sym typeface="Proxima Nova"/>
            </a:endParaRPr>
          </a:p>
        </p:txBody>
      </p:sp>
      <p:sp>
        <p:nvSpPr>
          <p:cNvPr id="1157" name="Google Shape;1157;g2a86eb28a80_1_32"/>
          <p:cNvSpPr txBox="1"/>
          <p:nvPr/>
        </p:nvSpPr>
        <p:spPr>
          <a:xfrm>
            <a:off x="628650" y="273850"/>
            <a:ext cx="81192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a:t>
            </a:r>
            <a:r>
              <a:rPr b="1" i="0" lang="nl-BE" sz="3000" u="none" cap="none" strike="noStrike">
                <a:solidFill>
                  <a:srgbClr val="000000"/>
                </a:solidFill>
                <a:latin typeface="Arial"/>
                <a:ea typeface="Arial"/>
                <a:cs typeface="Arial"/>
                <a:sym typeface="Arial"/>
              </a:rPr>
              <a:t>model</a:t>
            </a:r>
            <a:endParaRPr b="1"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lang="nl-BE" sz="2400">
                <a:solidFill>
                  <a:schemeClr val="accent6"/>
                </a:solidFill>
              </a:rPr>
              <a:t>Hernoeming Ruimtelijke Indicator</a:t>
            </a:r>
            <a:endParaRPr b="1" sz="2400">
              <a:solidFill>
                <a:schemeClr val="accent6"/>
              </a:solidFill>
            </a:endParaRPr>
          </a:p>
        </p:txBody>
      </p:sp>
      <p:grpSp>
        <p:nvGrpSpPr>
          <p:cNvPr id="1158" name="Google Shape;1158;g2a86eb28a80_1_32"/>
          <p:cNvGrpSpPr/>
          <p:nvPr/>
        </p:nvGrpSpPr>
        <p:grpSpPr>
          <a:xfrm>
            <a:off x="5723966" y="1378806"/>
            <a:ext cx="2444303" cy="786641"/>
            <a:chOff x="6943297" y="506065"/>
            <a:chExt cx="213000" cy="238008"/>
          </a:xfrm>
        </p:grpSpPr>
        <p:sp>
          <p:nvSpPr>
            <p:cNvPr id="1159" name="Google Shape;1159;g2a86eb28a80_1_32"/>
            <p:cNvSpPr/>
            <p:nvPr/>
          </p:nvSpPr>
          <p:spPr>
            <a:xfrm>
              <a:off x="6943297" y="555073"/>
              <a:ext cx="213000" cy="189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lang="nl-BE" sz="800"/>
                <a:t>- gebruikteProcedure: Observatieprocedure</a:t>
              </a:r>
              <a:endParaRPr sz="800"/>
            </a:p>
            <a:p>
              <a:pPr indent="0" lvl="0" marL="0" marR="0" rtl="0" algn="l">
                <a:lnSpc>
                  <a:spcPct val="100000"/>
                </a:lnSpc>
                <a:spcBef>
                  <a:spcPts val="0"/>
                </a:spcBef>
                <a:spcAft>
                  <a:spcPts val="0"/>
                </a:spcAft>
                <a:buClr>
                  <a:srgbClr val="000000"/>
                </a:buClr>
                <a:buSzPts val="800"/>
                <a:buFont typeface="Arial"/>
                <a:buNone/>
              </a:pPr>
              <a:r>
                <a:rPr lang="nl-BE" sz="800"/>
                <a:t>- geobserveerdKenmerk: RuimtelijkeIndicatorType</a:t>
              </a:r>
              <a:endParaRPr sz="800"/>
            </a:p>
            <a:p>
              <a:pPr indent="0" lvl="0" marL="0" marR="0" rtl="0" algn="l">
                <a:lnSpc>
                  <a:spcPct val="100000"/>
                </a:lnSpc>
                <a:spcBef>
                  <a:spcPts val="0"/>
                </a:spcBef>
                <a:spcAft>
                  <a:spcPts val="0"/>
                </a:spcAft>
                <a:buClr>
                  <a:srgbClr val="000000"/>
                </a:buClr>
                <a:buSzPts val="800"/>
                <a:buFont typeface="Arial"/>
                <a:buNone/>
              </a:pPr>
              <a:r>
                <a:rPr lang="nl-BE" sz="800"/>
                <a:t>- geobserveerdObject: RuimtelijkObject</a:t>
              </a:r>
              <a:endParaRPr sz="800"/>
            </a:p>
          </p:txBody>
        </p:sp>
        <p:sp>
          <p:nvSpPr>
            <p:cNvPr id="1160" name="Google Shape;1160;g2a86eb28a80_1_32"/>
            <p:cNvSpPr/>
            <p:nvPr/>
          </p:nvSpPr>
          <p:spPr>
            <a:xfrm>
              <a:off x="6943297" y="506065"/>
              <a:ext cx="213000" cy="567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r>
                <a:rPr b="1" lang="nl-BE" sz="800">
                  <a:solidFill>
                    <a:srgbClr val="FFFFFF"/>
                  </a:solidFill>
                </a:rPr>
                <a:t>verzameling</a:t>
              </a:r>
              <a:endParaRPr b="1" i="0" sz="800" u="none" cap="none" strike="noStrike">
                <a:solidFill>
                  <a:srgbClr val="FFFFFF"/>
                </a:solidFill>
                <a:latin typeface="Arial"/>
                <a:ea typeface="Arial"/>
                <a:cs typeface="Arial"/>
                <a:sym typeface="Arial"/>
              </a:endParaRPr>
            </a:p>
          </p:txBody>
        </p:sp>
      </p:grpSp>
      <p:cxnSp>
        <p:nvCxnSpPr>
          <p:cNvPr id="1161" name="Google Shape;1161;g2a86eb28a80_1_32"/>
          <p:cNvCxnSpPr/>
          <p:nvPr/>
        </p:nvCxnSpPr>
        <p:spPr>
          <a:xfrm flipH="1" rot="10800000">
            <a:off x="4847966" y="2057415"/>
            <a:ext cx="882900" cy="537300"/>
          </a:xfrm>
          <a:prstGeom prst="bentConnector3">
            <a:avLst>
              <a:gd fmla="val 1083" name="adj1"/>
            </a:avLst>
          </a:prstGeom>
          <a:noFill/>
          <a:ln cap="flat" cmpd="sng" w="9525">
            <a:solidFill>
              <a:schemeClr val="dk2"/>
            </a:solidFill>
            <a:prstDash val="solid"/>
            <a:round/>
            <a:headEnd len="med" w="med" type="none"/>
            <a:tailEnd len="med" w="med" type="none"/>
          </a:ln>
        </p:spPr>
      </p:cxnSp>
      <p:grpSp>
        <p:nvGrpSpPr>
          <p:cNvPr id="1162" name="Google Shape;1162;g2a86eb28a80_1_32"/>
          <p:cNvGrpSpPr/>
          <p:nvPr/>
        </p:nvGrpSpPr>
        <p:grpSpPr>
          <a:xfrm>
            <a:off x="7780329" y="73880"/>
            <a:ext cx="944399" cy="505752"/>
            <a:chOff x="6943296" y="513283"/>
            <a:chExt cx="213000" cy="173798"/>
          </a:xfrm>
        </p:grpSpPr>
        <p:sp>
          <p:nvSpPr>
            <p:cNvPr id="1163" name="Google Shape;1163;g2a86eb28a80_1_3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a86eb28a80_1_3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sz="800">
                  <a:solidFill>
                    <a:srgbClr val="FFFFFF"/>
                  </a:solidFill>
                </a:rPr>
                <a:t>Input</a:t>
              </a:r>
              <a:endParaRPr b="1" i="0" sz="800" u="none" cap="none" strike="noStrike">
                <a:solidFill>
                  <a:srgbClr val="FFFFFF"/>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g2a600c3840c_0_115"/>
          <p:cNvPicPr preferRelativeResize="0"/>
          <p:nvPr/>
        </p:nvPicPr>
        <p:blipFill rotWithShape="1">
          <a:blip r:embed="rId3">
            <a:alphaModFix/>
          </a:blip>
          <a:srcRect b="12549" l="43860" r="13722" t="0"/>
          <a:stretch/>
        </p:blipFill>
        <p:spPr>
          <a:xfrm>
            <a:off x="7260150" y="-134450"/>
            <a:ext cx="2416525" cy="3323374"/>
          </a:xfrm>
          <a:prstGeom prst="rect">
            <a:avLst/>
          </a:prstGeom>
          <a:noFill/>
          <a:ln>
            <a:noFill/>
          </a:ln>
        </p:spPr>
      </p:pic>
      <p:sp>
        <p:nvSpPr>
          <p:cNvPr id="1170" name="Google Shape;1170;g2a600c3840c_0_11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2a600c3840c_0_11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2a600c3840c_0_115"/>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nl-BE" sz="3700" u="none" cap="none" strike="noStrike">
                <a:solidFill>
                  <a:srgbClr val="000000"/>
                </a:solidFill>
                <a:latin typeface="Arial"/>
                <a:ea typeface="Arial"/>
                <a:cs typeface="Arial"/>
                <a:sym typeface="Arial"/>
              </a:rPr>
              <a:t>Data</a:t>
            </a:r>
            <a:r>
              <a:rPr b="1" lang="nl-BE" sz="3700"/>
              <a:t>voorbeelden</a:t>
            </a:r>
            <a:endParaRPr b="1" i="0" sz="3700" u="none" cap="none" strike="noStrike">
              <a:solidFill>
                <a:srgbClr val="000000"/>
              </a:solidFill>
              <a:latin typeface="Arial"/>
              <a:ea typeface="Arial"/>
              <a:cs typeface="Arial"/>
              <a:sym typeface="Arial"/>
            </a:endParaRPr>
          </a:p>
        </p:txBody>
      </p:sp>
      <p:pic>
        <p:nvPicPr>
          <p:cNvPr id="1173" name="Google Shape;1173;g2a600c3840c_0_115"/>
          <p:cNvPicPr preferRelativeResize="0"/>
          <p:nvPr/>
        </p:nvPicPr>
        <p:blipFill rotWithShape="1">
          <a:blip r:embed="rId4">
            <a:alphaModFix/>
          </a:blip>
          <a:srcRect b="0" l="0" r="0" t="0"/>
          <a:stretch/>
        </p:blipFill>
        <p:spPr>
          <a:xfrm>
            <a:off x="458850" y="4331226"/>
            <a:ext cx="1782099" cy="671725"/>
          </a:xfrm>
          <a:prstGeom prst="rect">
            <a:avLst/>
          </a:prstGeom>
          <a:noFill/>
          <a:ln>
            <a:noFill/>
          </a:ln>
        </p:spPr>
      </p:pic>
      <p:cxnSp>
        <p:nvCxnSpPr>
          <p:cNvPr id="1174" name="Google Shape;1174;g2a600c3840c_0_115"/>
          <p:cNvCxnSpPr/>
          <p:nvPr/>
        </p:nvCxnSpPr>
        <p:spPr>
          <a:xfrm flipH="1">
            <a:off x="7564125" y="1383450"/>
            <a:ext cx="126000" cy="33600"/>
          </a:xfrm>
          <a:prstGeom prst="straightConnector1">
            <a:avLst/>
          </a:prstGeom>
          <a:noFill/>
          <a:ln cap="flat" cmpd="sng" w="28575">
            <a:solidFill>
              <a:schemeClr val="dk1"/>
            </a:solidFill>
            <a:prstDash val="solid"/>
            <a:round/>
            <a:headEnd len="sm" w="sm" type="none"/>
            <a:tailEnd len="sm" w="sm" type="none"/>
          </a:ln>
        </p:spPr>
      </p:cxnSp>
      <p:cxnSp>
        <p:nvCxnSpPr>
          <p:cNvPr id="1175" name="Google Shape;1175;g2a600c3840c_0_115"/>
          <p:cNvCxnSpPr/>
          <p:nvPr/>
        </p:nvCxnSpPr>
        <p:spPr>
          <a:xfrm flipH="1">
            <a:off x="7740525" y="1787975"/>
            <a:ext cx="75600" cy="4080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23"/>
          <p:cNvPicPr preferRelativeResize="0"/>
          <p:nvPr/>
        </p:nvPicPr>
        <p:blipFill rotWithShape="1">
          <a:blip r:embed="rId3">
            <a:alphaModFix/>
          </a:blip>
          <a:srcRect b="0" l="0" r="0" t="0"/>
          <a:stretch/>
        </p:blipFill>
        <p:spPr>
          <a:xfrm>
            <a:off x="152400" y="972550"/>
            <a:ext cx="8839204" cy="3694511"/>
          </a:xfrm>
          <a:prstGeom prst="rect">
            <a:avLst/>
          </a:prstGeom>
          <a:noFill/>
          <a:ln>
            <a:noFill/>
          </a:ln>
        </p:spPr>
      </p:pic>
      <p:sp>
        <p:nvSpPr>
          <p:cNvPr id="1181" name="Google Shape;1181;p23"/>
          <p:cNvSpPr txBox="1"/>
          <p:nvPr/>
        </p:nvSpPr>
        <p:spPr>
          <a:xfrm>
            <a:off x="628650" y="273850"/>
            <a:ext cx="76188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Datavoorbeeld: </a:t>
            </a:r>
            <a:r>
              <a:rPr b="1" lang="nl-BE" sz="3000">
                <a:solidFill>
                  <a:schemeClr val="accent6"/>
                </a:solidFill>
              </a:rPr>
              <a:t>Waarheidsobservatie</a:t>
            </a:r>
            <a:endParaRPr b="1" i="0" sz="3000" u="none" cap="none" strike="noStrike">
              <a:solidFill>
                <a:schemeClr val="accent6"/>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g2a86eb28a80_1_0"/>
          <p:cNvSpPr txBox="1"/>
          <p:nvPr/>
        </p:nvSpPr>
        <p:spPr>
          <a:xfrm>
            <a:off x="628650" y="273850"/>
            <a:ext cx="76188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Datavoorbeeld: </a:t>
            </a:r>
            <a:r>
              <a:rPr b="1" lang="nl-BE" sz="3000">
                <a:solidFill>
                  <a:schemeClr val="accent6"/>
                </a:solidFill>
              </a:rPr>
              <a:t>Waarheidsobservatie</a:t>
            </a:r>
            <a:endParaRPr b="1" i="0" sz="3000" u="none" cap="none" strike="noStrike">
              <a:solidFill>
                <a:schemeClr val="accent6"/>
              </a:solidFill>
              <a:latin typeface="Arial"/>
              <a:ea typeface="Arial"/>
              <a:cs typeface="Arial"/>
              <a:sym typeface="Arial"/>
            </a:endParaRPr>
          </a:p>
        </p:txBody>
      </p:sp>
      <p:graphicFrame>
        <p:nvGraphicFramePr>
          <p:cNvPr id="1187" name="Google Shape;1187;g2a86eb28a80_1_0"/>
          <p:cNvGraphicFramePr/>
          <p:nvPr/>
        </p:nvGraphicFramePr>
        <p:xfrm>
          <a:off x="628650" y="1024275"/>
          <a:ext cx="3000000" cy="3000000"/>
        </p:xfrm>
        <a:graphic>
          <a:graphicData uri="http://schemas.openxmlformats.org/drawingml/2006/table">
            <a:tbl>
              <a:tblPr>
                <a:noFill/>
                <a:tableStyleId>{A43C508A-3228-470C-8C52-AB38FA0C1873}</a:tableStyleId>
              </a:tblPr>
              <a:tblGrid>
                <a:gridCol w="2538425"/>
                <a:gridCol w="2308475"/>
              </a:tblGrid>
              <a:tr h="381000">
                <a:tc>
                  <a:txBody>
                    <a:bodyPr/>
                    <a:lstStyle/>
                    <a:p>
                      <a:pPr indent="0" lvl="0" marL="0" rtl="0" algn="l">
                        <a:spcBef>
                          <a:spcPts val="0"/>
                        </a:spcBef>
                        <a:spcAft>
                          <a:spcPts val="0"/>
                        </a:spcAft>
                        <a:buNone/>
                      </a:pPr>
                      <a:r>
                        <a:rPr lang="nl-BE" sz="1200"/>
                        <a:t>Data element Provincies in Cijfers</a:t>
                      </a:r>
                      <a:endParaRPr sz="1200"/>
                    </a:p>
                  </a:txBody>
                  <a:tcPr marT="91425" marB="91425" marR="91425" marL="91425">
                    <a:solidFill>
                      <a:schemeClr val="accent5"/>
                    </a:solidFill>
                  </a:tcPr>
                </a:tc>
                <a:tc>
                  <a:txBody>
                    <a:bodyPr/>
                    <a:lstStyle/>
                    <a:p>
                      <a:pPr indent="0" lvl="0" marL="0" rtl="0" algn="l">
                        <a:spcBef>
                          <a:spcPts val="0"/>
                        </a:spcBef>
                        <a:spcAft>
                          <a:spcPts val="0"/>
                        </a:spcAft>
                        <a:buNone/>
                      </a:pPr>
                      <a:r>
                        <a:rPr lang="nl-BE" sz="1200"/>
                        <a:t>Data model</a:t>
                      </a:r>
                      <a:endParaRPr sz="1200"/>
                    </a:p>
                  </a:txBody>
                  <a:tcPr marT="91425" marB="91425" marR="91425" marL="91425">
                    <a:solidFill>
                      <a:schemeClr val="accent5"/>
                    </a:solidFill>
                  </a:tcPr>
                </a:tc>
              </a:tr>
              <a:tr h="381000">
                <a:tc>
                  <a:txBody>
                    <a:bodyPr/>
                    <a:lstStyle/>
                    <a:p>
                      <a:pPr indent="0" lvl="0" marL="0" rtl="0" algn="l">
                        <a:spcBef>
                          <a:spcPts val="0"/>
                        </a:spcBef>
                        <a:spcAft>
                          <a:spcPts val="0"/>
                        </a:spcAft>
                        <a:buNone/>
                      </a:pPr>
                      <a:r>
                        <a:rPr lang="nl-BE" sz="1200"/>
                        <a:t>verhardingsgraad </a:t>
                      </a:r>
                      <a:endParaRPr sz="1200"/>
                    </a:p>
                  </a:txBody>
                  <a:tcPr marT="91425" marB="91425" marR="91425" marL="91425"/>
                </a:tc>
                <a:tc>
                  <a:txBody>
                    <a:bodyPr/>
                    <a:lstStyle/>
                    <a:p>
                      <a:pPr indent="0" lvl="0" marL="0" rtl="0" algn="l">
                        <a:spcBef>
                          <a:spcPts val="0"/>
                        </a:spcBef>
                        <a:spcAft>
                          <a:spcPts val="0"/>
                        </a:spcAft>
                        <a:buNone/>
                      </a:pPr>
                      <a:r>
                        <a:rPr lang="nl-BE" sz="1200"/>
                        <a:t>RuimtelijkeIndicator.type</a:t>
                      </a:r>
                      <a:endParaRPr sz="1200"/>
                    </a:p>
                  </a:txBody>
                  <a:tcPr marT="91425" marB="91425" marR="91425" marL="91425"/>
                </a:tc>
              </a:tr>
              <a:tr h="381000">
                <a:tc>
                  <a:txBody>
                    <a:bodyPr/>
                    <a:lstStyle/>
                    <a:p>
                      <a:pPr indent="0" lvl="0" marL="0" rtl="0" algn="l">
                        <a:spcBef>
                          <a:spcPts val="0"/>
                        </a:spcBef>
                        <a:spcAft>
                          <a:spcPts val="0"/>
                        </a:spcAft>
                        <a:buNone/>
                      </a:pPr>
                      <a:r>
                        <a:rPr lang="nl-BE" sz="1200"/>
                        <a:t>2022</a:t>
                      </a:r>
                      <a:endParaRPr sz="1200"/>
                    </a:p>
                  </a:txBody>
                  <a:tcPr marT="91425" marB="91425" marR="91425" marL="91425"/>
                </a:tc>
                <a:tc>
                  <a:txBody>
                    <a:bodyPr/>
                    <a:lstStyle/>
                    <a:p>
                      <a:pPr indent="0" lvl="0" marL="0" rtl="0" algn="l">
                        <a:spcBef>
                          <a:spcPts val="0"/>
                        </a:spcBef>
                        <a:spcAft>
                          <a:spcPts val="0"/>
                        </a:spcAft>
                        <a:buNone/>
                      </a:pPr>
                      <a:r>
                        <a:rPr lang="nl-BE" sz="1200"/>
                        <a:t>Observatie.fenomeentijd</a:t>
                      </a:r>
                      <a:endParaRPr sz="1200"/>
                    </a:p>
                  </a:txBody>
                  <a:tcPr marT="91425" marB="91425" marR="91425" marL="91425"/>
                </a:tc>
              </a:tr>
              <a:tr h="381000">
                <a:tc>
                  <a:txBody>
                    <a:bodyPr/>
                    <a:lstStyle/>
                    <a:p>
                      <a:pPr indent="0" lvl="0" marL="0" rtl="0" algn="l">
                        <a:spcBef>
                          <a:spcPts val="0"/>
                        </a:spcBef>
                        <a:spcAft>
                          <a:spcPts val="0"/>
                        </a:spcAft>
                        <a:buNone/>
                      </a:pPr>
                      <a:r>
                        <a:rPr lang="nl-BE" sz="1200"/>
                        <a:t>gemeente</a:t>
                      </a:r>
                      <a:endParaRPr b="1" sz="1200"/>
                    </a:p>
                  </a:txBody>
                  <a:tcPr marT="91425" marB="91425" marR="91425" marL="91425">
                    <a:solidFill>
                      <a:srgbClr val="CFE2F3"/>
                    </a:solidFill>
                  </a:tcPr>
                </a:tc>
                <a:tc>
                  <a:txBody>
                    <a:bodyPr/>
                    <a:lstStyle/>
                    <a:p>
                      <a:pPr indent="0" lvl="0" marL="0" rtl="0" algn="l">
                        <a:spcBef>
                          <a:spcPts val="0"/>
                        </a:spcBef>
                        <a:spcAft>
                          <a:spcPts val="0"/>
                        </a:spcAft>
                        <a:buNone/>
                      </a:pPr>
                      <a:r>
                        <a:rPr lang="nl-BE" sz="1200"/>
                        <a:t>RuimtelijkObject.type</a:t>
                      </a:r>
                      <a:endParaRPr sz="1200"/>
                    </a:p>
                  </a:txBody>
                  <a:tcPr marT="91425" marB="91425" marR="91425" marL="91425">
                    <a:solidFill>
                      <a:srgbClr val="CFE2F3"/>
                    </a:solidFill>
                  </a:tcPr>
                </a:tc>
              </a:tr>
              <a:tr h="381000">
                <a:tc>
                  <a:txBody>
                    <a:bodyPr/>
                    <a:lstStyle/>
                    <a:p>
                      <a:pPr indent="0" lvl="0" marL="0" rtl="0" algn="l">
                        <a:spcBef>
                          <a:spcPts val="0"/>
                        </a:spcBef>
                        <a:spcAft>
                          <a:spcPts val="0"/>
                        </a:spcAft>
                        <a:buNone/>
                      </a:pPr>
                      <a:r>
                        <a:rPr lang="nl-BE" sz="1200"/>
                        <a:t>Aalst</a:t>
                      </a:r>
                      <a:endParaRPr sz="1200"/>
                    </a:p>
                  </a:txBody>
                  <a:tcPr marT="91425" marB="91425" marR="91425" marL="91425">
                    <a:solidFill>
                      <a:srgbClr val="CFE2F3"/>
                    </a:solidFill>
                  </a:tcPr>
                </a:tc>
                <a:tc>
                  <a:txBody>
                    <a:bodyPr/>
                    <a:lstStyle/>
                    <a:p>
                      <a:pPr indent="0" lvl="0" marL="0" rtl="0" algn="l">
                        <a:spcBef>
                          <a:spcPts val="0"/>
                        </a:spcBef>
                        <a:spcAft>
                          <a:spcPts val="0"/>
                        </a:spcAft>
                        <a:buNone/>
                      </a:pPr>
                      <a:r>
                        <a:rPr lang="nl-BE" sz="1200"/>
                        <a:t>RuimtelijkObject.naam</a:t>
                      </a:r>
                      <a:endParaRPr sz="1200"/>
                    </a:p>
                  </a:txBody>
                  <a:tcPr marT="91425" marB="91425" marR="91425" marL="91425">
                    <a:solidFill>
                      <a:srgbClr val="CFE2F3"/>
                    </a:solidFill>
                  </a:tcPr>
                </a:tc>
              </a:tr>
              <a:tr h="381000">
                <a:tc>
                  <a:txBody>
                    <a:bodyPr/>
                    <a:lstStyle/>
                    <a:p>
                      <a:pPr indent="0" lvl="0" marL="0" rtl="0" algn="l">
                        <a:spcBef>
                          <a:spcPts val="0"/>
                        </a:spcBef>
                        <a:spcAft>
                          <a:spcPts val="0"/>
                        </a:spcAft>
                        <a:buNone/>
                      </a:pPr>
                      <a:r>
                        <a:rPr lang="nl-BE" sz="1200"/>
                        <a:t>23.8%</a:t>
                      </a:r>
                      <a:endParaRPr sz="1200"/>
                    </a:p>
                  </a:txBody>
                  <a:tcPr marT="91425" marB="91425" marR="91425" marL="91425">
                    <a:solidFill>
                      <a:srgbClr val="CFE2F3"/>
                    </a:solidFill>
                  </a:tcPr>
                </a:tc>
                <a:tc>
                  <a:txBody>
                    <a:bodyPr/>
                    <a:lstStyle/>
                    <a:p>
                      <a:pPr indent="0" lvl="0" marL="0" rtl="0" algn="l">
                        <a:spcBef>
                          <a:spcPts val="0"/>
                        </a:spcBef>
                        <a:spcAft>
                          <a:spcPts val="0"/>
                        </a:spcAft>
                        <a:buNone/>
                      </a:pPr>
                      <a:r>
                        <a:rPr lang="nl-BE" sz="1200"/>
                        <a:t>Observatie.Resultaat</a:t>
                      </a:r>
                      <a:endParaRPr sz="1200"/>
                    </a:p>
                  </a:txBody>
                  <a:tcPr marT="91425" marB="91425" marR="91425" marL="91425">
                    <a:solidFill>
                      <a:srgbClr val="CFE2F3"/>
                    </a:solidFill>
                  </a:tcPr>
                </a:tc>
              </a:tr>
              <a:tr h="381000">
                <a:tc>
                  <a:txBody>
                    <a:bodyPr/>
                    <a:lstStyle/>
                    <a:p>
                      <a:pPr indent="0" lvl="0" marL="0" rtl="0" algn="l">
                        <a:spcBef>
                          <a:spcPts val="0"/>
                        </a:spcBef>
                        <a:spcAft>
                          <a:spcPts val="0"/>
                        </a:spcAft>
                        <a:buNone/>
                      </a:pPr>
                      <a:r>
                        <a:rPr lang="nl-BE" sz="1200"/>
                        <a:t>provincie</a:t>
                      </a:r>
                      <a:endParaRPr sz="1200"/>
                    </a:p>
                  </a:txBody>
                  <a:tcPr marT="91425" marB="91425" marR="91425" marL="91425">
                    <a:solidFill>
                      <a:srgbClr val="FCE5CD"/>
                    </a:solidFill>
                  </a:tcPr>
                </a:tc>
                <a:tc>
                  <a:txBody>
                    <a:bodyPr/>
                    <a:lstStyle/>
                    <a:p>
                      <a:pPr indent="0" lvl="0" marL="0" rtl="0" algn="l">
                        <a:spcBef>
                          <a:spcPts val="0"/>
                        </a:spcBef>
                        <a:spcAft>
                          <a:spcPts val="0"/>
                        </a:spcAft>
                        <a:buNone/>
                      </a:pPr>
                      <a:r>
                        <a:rPr lang="nl-BE" sz="1200"/>
                        <a:t>RuimtelijkObject.type</a:t>
                      </a:r>
                      <a:endParaRPr sz="1200"/>
                    </a:p>
                  </a:txBody>
                  <a:tcPr marT="91425" marB="91425" marR="91425" marL="91425">
                    <a:solidFill>
                      <a:srgbClr val="FCE5CD"/>
                    </a:solidFill>
                  </a:tcPr>
                </a:tc>
              </a:tr>
              <a:tr h="381000">
                <a:tc>
                  <a:txBody>
                    <a:bodyPr/>
                    <a:lstStyle/>
                    <a:p>
                      <a:pPr indent="0" lvl="0" marL="0" rtl="0" algn="l">
                        <a:spcBef>
                          <a:spcPts val="0"/>
                        </a:spcBef>
                        <a:spcAft>
                          <a:spcPts val="0"/>
                        </a:spcAft>
                        <a:buNone/>
                      </a:pPr>
                      <a:r>
                        <a:rPr lang="nl-BE" sz="1200"/>
                        <a:t>Oost-Vlaanderen</a:t>
                      </a:r>
                      <a:endParaRPr sz="1200"/>
                    </a:p>
                  </a:txBody>
                  <a:tcPr marT="91425" marB="91425" marR="91425" marL="91425">
                    <a:solidFill>
                      <a:srgbClr val="FCE5CD"/>
                    </a:solidFill>
                  </a:tcPr>
                </a:tc>
                <a:tc>
                  <a:txBody>
                    <a:bodyPr/>
                    <a:lstStyle/>
                    <a:p>
                      <a:pPr indent="0" lvl="0" marL="0" rtl="0" algn="l">
                        <a:spcBef>
                          <a:spcPts val="0"/>
                        </a:spcBef>
                        <a:spcAft>
                          <a:spcPts val="0"/>
                        </a:spcAft>
                        <a:buNone/>
                      </a:pPr>
                      <a:r>
                        <a:rPr lang="nl-BE" sz="1200"/>
                        <a:t>RuimtelijkObject.naam</a:t>
                      </a:r>
                      <a:endParaRPr sz="1200"/>
                    </a:p>
                  </a:txBody>
                  <a:tcPr marT="91425" marB="91425" marR="91425" marL="91425">
                    <a:solidFill>
                      <a:srgbClr val="FCE5CD"/>
                    </a:solidFill>
                  </a:tcPr>
                </a:tc>
              </a:tr>
              <a:tr h="381000">
                <a:tc>
                  <a:txBody>
                    <a:bodyPr/>
                    <a:lstStyle/>
                    <a:p>
                      <a:pPr indent="0" lvl="0" marL="0" rtl="0" algn="l">
                        <a:spcBef>
                          <a:spcPts val="0"/>
                        </a:spcBef>
                        <a:spcAft>
                          <a:spcPts val="0"/>
                        </a:spcAft>
                        <a:buNone/>
                      </a:pPr>
                      <a:r>
                        <a:rPr lang="nl-BE" sz="1200"/>
                        <a:t>15.7%</a:t>
                      </a:r>
                      <a:endParaRPr sz="1200"/>
                    </a:p>
                  </a:txBody>
                  <a:tcPr marT="91425" marB="91425" marR="91425" marL="91425">
                    <a:solidFill>
                      <a:srgbClr val="FCE5CD"/>
                    </a:solidFill>
                  </a:tcPr>
                </a:tc>
                <a:tc>
                  <a:txBody>
                    <a:bodyPr/>
                    <a:lstStyle/>
                    <a:p>
                      <a:pPr indent="0" lvl="0" marL="0" rtl="0" algn="l">
                        <a:spcBef>
                          <a:spcPts val="0"/>
                        </a:spcBef>
                        <a:spcAft>
                          <a:spcPts val="0"/>
                        </a:spcAft>
                        <a:buNone/>
                      </a:pPr>
                      <a:r>
                        <a:rPr lang="nl-BE" sz="1200"/>
                        <a:t>Observatie.Resultaat</a:t>
                      </a:r>
                      <a:endParaRPr sz="1200"/>
                    </a:p>
                  </a:txBody>
                  <a:tcPr marT="91425" marB="91425" marR="91425" marL="91425">
                    <a:solidFill>
                      <a:srgbClr val="FCE5CD"/>
                    </a:solidFill>
                  </a:tcPr>
                </a:tc>
              </a:tr>
              <a:tr h="381000">
                <a:tc>
                  <a:txBody>
                    <a:bodyPr/>
                    <a:lstStyle/>
                    <a:p>
                      <a:pPr indent="0" lvl="0" marL="0" rtl="0" algn="l">
                        <a:spcBef>
                          <a:spcPts val="0"/>
                        </a:spcBef>
                        <a:spcAft>
                          <a:spcPts val="0"/>
                        </a:spcAft>
                        <a:buNone/>
                      </a:pPr>
                      <a:r>
                        <a:rPr lang="nl-BE" sz="1200"/>
                        <a:t>Provincies in Cijfers</a:t>
                      </a:r>
                      <a:endParaRPr sz="1200"/>
                    </a:p>
                  </a:txBody>
                  <a:tcPr marT="91425" marB="91425" marR="91425" marL="91425"/>
                </a:tc>
                <a:tc>
                  <a:txBody>
                    <a:bodyPr/>
                    <a:lstStyle/>
                    <a:p>
                      <a:pPr indent="0" lvl="0" marL="0" rtl="0" algn="l">
                        <a:spcBef>
                          <a:spcPts val="0"/>
                        </a:spcBef>
                        <a:spcAft>
                          <a:spcPts val="0"/>
                        </a:spcAft>
                        <a:buNone/>
                      </a:pPr>
                      <a:r>
                        <a:rPr lang="nl-BE" sz="1200"/>
                        <a:t>Observatie.uitgevoerdDoor</a:t>
                      </a:r>
                      <a:endParaRPr sz="1200"/>
                    </a:p>
                  </a:txBody>
                  <a:tcPr marT="91425" marB="91425" marR="91425" marL="91425"/>
                </a:tc>
              </a:tr>
            </a:tbl>
          </a:graphicData>
        </a:graphic>
      </p:graphicFrame>
      <p:sp>
        <p:nvSpPr>
          <p:cNvPr id="1188" name="Google Shape;1188;g2a86eb28a80_1_0"/>
          <p:cNvSpPr/>
          <p:nvPr/>
        </p:nvSpPr>
        <p:spPr>
          <a:xfrm>
            <a:off x="5830000" y="2180300"/>
            <a:ext cx="790500" cy="114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1200">
                <a:latin typeface="Proxima Nova"/>
                <a:ea typeface="Proxima Nova"/>
                <a:cs typeface="Proxima Nova"/>
                <a:sym typeface="Proxima Nova"/>
              </a:rPr>
              <a:t>Meting 1</a:t>
            </a:r>
            <a:endParaRPr sz="1200">
              <a:latin typeface="Proxima Nova"/>
              <a:ea typeface="Proxima Nova"/>
              <a:cs typeface="Proxima Nova"/>
              <a:sym typeface="Proxima Nova"/>
            </a:endParaRPr>
          </a:p>
          <a:p>
            <a:pPr indent="0" lvl="0" marL="0" rtl="0" algn="ctr">
              <a:spcBef>
                <a:spcPts val="0"/>
              </a:spcBef>
              <a:spcAft>
                <a:spcPts val="0"/>
              </a:spcAft>
              <a:buNone/>
            </a:pPr>
            <a:r>
              <a:rPr lang="nl-BE" sz="1200">
                <a:latin typeface="Proxima Nova"/>
                <a:ea typeface="Proxima Nova"/>
                <a:cs typeface="Proxima Nova"/>
                <a:sym typeface="Proxima Nova"/>
              </a:rPr>
              <a:t>_:obs1</a:t>
            </a:r>
            <a:endParaRPr sz="1200">
              <a:latin typeface="Proxima Nova"/>
              <a:ea typeface="Proxima Nova"/>
              <a:cs typeface="Proxima Nova"/>
              <a:sym typeface="Proxima Nova"/>
            </a:endParaRPr>
          </a:p>
        </p:txBody>
      </p:sp>
      <p:sp>
        <p:nvSpPr>
          <p:cNvPr id="1189" name="Google Shape;1189;g2a86eb28a80_1_0"/>
          <p:cNvSpPr/>
          <p:nvPr/>
        </p:nvSpPr>
        <p:spPr>
          <a:xfrm>
            <a:off x="5830000" y="3310275"/>
            <a:ext cx="790500" cy="1143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1200">
                <a:latin typeface="Proxima Nova"/>
                <a:ea typeface="Proxima Nova"/>
                <a:cs typeface="Proxima Nova"/>
                <a:sym typeface="Proxima Nova"/>
              </a:rPr>
              <a:t>Meting 2</a:t>
            </a:r>
            <a:endParaRPr sz="1200">
              <a:latin typeface="Proxima Nova"/>
              <a:ea typeface="Proxima Nova"/>
              <a:cs typeface="Proxima Nova"/>
              <a:sym typeface="Proxima Nova"/>
            </a:endParaRPr>
          </a:p>
          <a:p>
            <a:pPr indent="0" lvl="0" marL="0" rtl="0" algn="ctr">
              <a:spcBef>
                <a:spcPts val="0"/>
              </a:spcBef>
              <a:spcAft>
                <a:spcPts val="0"/>
              </a:spcAft>
              <a:buNone/>
            </a:pPr>
            <a:r>
              <a:rPr lang="nl-BE" sz="1200">
                <a:latin typeface="Proxima Nova"/>
                <a:ea typeface="Proxima Nova"/>
                <a:cs typeface="Proxima Nova"/>
                <a:sym typeface="Proxima Nova"/>
              </a:rPr>
              <a:t>_:obs3</a:t>
            </a:r>
            <a:endParaRPr sz="1200">
              <a:latin typeface="Proxima Nova"/>
              <a:ea typeface="Proxima Nova"/>
              <a:cs typeface="Proxima Nova"/>
              <a:sym typeface="Proxima Nova"/>
            </a:endParaRPr>
          </a:p>
        </p:txBody>
      </p:sp>
      <p:sp>
        <p:nvSpPr>
          <p:cNvPr id="1190" name="Google Shape;1190;g2a86eb28a80_1_0"/>
          <p:cNvSpPr/>
          <p:nvPr/>
        </p:nvSpPr>
        <p:spPr>
          <a:xfrm>
            <a:off x="5553475" y="2275550"/>
            <a:ext cx="198600" cy="952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91" name="Google Shape;1191;g2a86eb28a80_1_0"/>
          <p:cNvSpPr/>
          <p:nvPr/>
        </p:nvSpPr>
        <p:spPr>
          <a:xfrm>
            <a:off x="5553463" y="3405525"/>
            <a:ext cx="198600" cy="952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92" name="Google Shape;1192;g2a86eb28a80_1_0"/>
          <p:cNvSpPr/>
          <p:nvPr/>
        </p:nvSpPr>
        <p:spPr>
          <a:xfrm>
            <a:off x="6698425" y="2275550"/>
            <a:ext cx="198600" cy="2082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aphicFrame>
        <p:nvGraphicFramePr>
          <p:cNvPr id="1193" name="Google Shape;1193;g2a86eb28a80_1_0"/>
          <p:cNvGraphicFramePr/>
          <p:nvPr/>
        </p:nvGraphicFramePr>
        <p:xfrm>
          <a:off x="6950625" y="1024275"/>
          <a:ext cx="3000000" cy="3000000"/>
        </p:xfrm>
        <a:graphic>
          <a:graphicData uri="http://schemas.openxmlformats.org/drawingml/2006/table">
            <a:tbl>
              <a:tblPr>
                <a:noFill/>
                <a:tableStyleId>{A43C508A-3228-470C-8C52-AB38FA0C1873}</a:tableStyleId>
              </a:tblPr>
              <a:tblGrid>
                <a:gridCol w="2115075"/>
              </a:tblGrid>
              <a:tr h="381000">
                <a:tc>
                  <a:txBody>
                    <a:bodyPr/>
                    <a:lstStyle/>
                    <a:p>
                      <a:pPr indent="0" lvl="0" marL="0" rtl="0" algn="l">
                        <a:spcBef>
                          <a:spcPts val="0"/>
                        </a:spcBef>
                        <a:spcAft>
                          <a:spcPts val="0"/>
                        </a:spcAft>
                        <a:buNone/>
                      </a:pPr>
                      <a:r>
                        <a:rPr lang="nl-BE" sz="1200"/>
                        <a:t>Waarheidsobservatie</a:t>
                      </a:r>
                      <a:endParaRPr sz="1200"/>
                    </a:p>
                  </a:txBody>
                  <a:tcPr marT="91425" marB="91425" marR="91425" marL="91425">
                    <a:solidFill>
                      <a:schemeClr val="accent5"/>
                    </a:solidFill>
                  </a:tcPr>
                </a:tc>
              </a:tr>
              <a:tr h="381000">
                <a:tc>
                  <a:txBody>
                    <a:bodyPr/>
                    <a:lstStyle/>
                    <a:p>
                      <a:pPr indent="0" lvl="0" marL="0" rtl="0" algn="l">
                        <a:spcBef>
                          <a:spcPts val="0"/>
                        </a:spcBef>
                        <a:spcAft>
                          <a:spcPts val="0"/>
                        </a:spcAft>
                        <a:buNone/>
                      </a:pPr>
                      <a:r>
                        <a:rPr lang="nl-BE" sz="1200"/>
                        <a:t>_:obs2</a:t>
                      </a:r>
                      <a:endParaRPr sz="1200"/>
                    </a:p>
                  </a:txBody>
                  <a:tcPr marT="91425" marB="91425" marR="91425" marL="91425"/>
                </a:tc>
              </a:tr>
              <a:tr h="381000">
                <a:tc>
                  <a:txBody>
                    <a:bodyPr/>
                    <a:lstStyle/>
                    <a:p>
                      <a:pPr indent="0" lvl="0" marL="0" rtl="0" algn="l">
                        <a:spcBef>
                          <a:spcPts val="0"/>
                        </a:spcBef>
                        <a:spcAft>
                          <a:spcPts val="0"/>
                        </a:spcAft>
                        <a:buNone/>
                      </a:pPr>
                      <a:r>
                        <a:rPr lang="nl-BE" sz="1200"/>
                        <a:t>Observatie.</a:t>
                      </a:r>
                      <a:br>
                        <a:rPr lang="nl-BE" sz="1200"/>
                      </a:br>
                      <a:r>
                        <a:rPr lang="nl-BE" sz="1200"/>
                        <a:t>geobserveerdKenmerk: toetsing</a:t>
                      </a:r>
                      <a:endParaRPr sz="1200"/>
                    </a:p>
                  </a:txBody>
                  <a:tcPr marT="91425" marB="91425" marR="91425" marL="91425"/>
                </a:tc>
              </a:tr>
              <a:tr h="381000">
                <a:tc>
                  <a:txBody>
                    <a:bodyPr/>
                    <a:lstStyle/>
                    <a:p>
                      <a:pPr indent="0" lvl="0" marL="0" rtl="0" algn="l">
                        <a:spcBef>
                          <a:spcPts val="0"/>
                        </a:spcBef>
                        <a:spcAft>
                          <a:spcPts val="0"/>
                        </a:spcAft>
                        <a:buNone/>
                      </a:pPr>
                      <a:r>
                        <a:rPr lang="nl-BE" sz="1200"/>
                        <a:t>toetsingtype: normoverschreden</a:t>
                      </a:r>
                      <a:endParaRPr sz="1200"/>
                    </a:p>
                  </a:txBody>
                  <a:tcPr marT="91425" marB="91425" marR="91425" marL="91425"/>
                </a:tc>
              </a:tr>
              <a:tr h="381000">
                <a:tc>
                  <a:txBody>
                    <a:bodyPr/>
                    <a:lstStyle/>
                    <a:p>
                      <a:pPr indent="0" lvl="0" marL="0" rtl="0" algn="l">
                        <a:spcBef>
                          <a:spcPts val="0"/>
                        </a:spcBef>
                        <a:spcAft>
                          <a:spcPts val="0"/>
                        </a:spcAft>
                        <a:buNone/>
                      </a:pPr>
                      <a:r>
                        <a:rPr lang="nl-BE" sz="1200"/>
                        <a:t>Observatie.resultaat: true</a:t>
                      </a:r>
                      <a:endParaRPr sz="1200"/>
                    </a:p>
                  </a:txBody>
                  <a:tcPr marT="91425" marB="91425" marR="91425" marL="91425"/>
                </a:tc>
              </a:tr>
              <a:tr h="381000">
                <a:tc>
                  <a:txBody>
                    <a:bodyPr/>
                    <a:lstStyle/>
                    <a:p>
                      <a:pPr indent="0" lvl="0" marL="0" rtl="0" algn="l">
                        <a:spcBef>
                          <a:spcPts val="0"/>
                        </a:spcBef>
                        <a:spcAft>
                          <a:spcPts val="0"/>
                        </a:spcAft>
                        <a:buNone/>
                      </a:pPr>
                      <a:r>
                        <a:rPr lang="nl-BE" sz="1200"/>
                        <a:t>Observatieprocedure.</a:t>
                      </a:r>
                      <a:endParaRPr sz="1200"/>
                    </a:p>
                    <a:p>
                      <a:pPr indent="0" lvl="0" marL="0" rtl="0" algn="l">
                        <a:spcBef>
                          <a:spcPts val="0"/>
                        </a:spcBef>
                        <a:spcAft>
                          <a:spcPts val="0"/>
                        </a:spcAft>
                        <a:buNone/>
                      </a:pPr>
                      <a:r>
                        <a:rPr lang="nl-BE" sz="1200"/>
                        <a:t>input: _:obs1</a:t>
                      </a:r>
                      <a:endParaRPr sz="1200"/>
                    </a:p>
                  </a:txBody>
                  <a:tcPr marT="91425" marB="91425" marR="91425" marL="91425">
                    <a:solidFill>
                      <a:srgbClr val="CFE2F3"/>
                    </a:solidFill>
                  </a:tcPr>
                </a:tc>
              </a:tr>
              <a:tr h="381000">
                <a:tc>
                  <a:txBody>
                    <a:bodyPr/>
                    <a:lstStyle/>
                    <a:p>
                      <a:pPr indent="0" lvl="0" marL="0" rtl="0" algn="l">
                        <a:spcBef>
                          <a:spcPts val="0"/>
                        </a:spcBef>
                        <a:spcAft>
                          <a:spcPts val="0"/>
                        </a:spcAft>
                        <a:buNone/>
                      </a:pPr>
                      <a:r>
                        <a:rPr lang="nl-BE" sz="1200"/>
                        <a:t>Observatieprocedure.</a:t>
                      </a:r>
                      <a:endParaRPr sz="1200"/>
                    </a:p>
                    <a:p>
                      <a:pPr indent="0" lvl="0" marL="0" rtl="0" algn="l">
                        <a:spcBef>
                          <a:spcPts val="0"/>
                        </a:spcBef>
                        <a:spcAft>
                          <a:spcPts val="0"/>
                        </a:spcAft>
                        <a:buNone/>
                      </a:pPr>
                      <a:r>
                        <a:rPr lang="nl-BE" sz="1200"/>
                        <a:t>specificatie: _:obs3</a:t>
                      </a:r>
                      <a:endParaRPr sz="1200"/>
                    </a:p>
                  </a:txBody>
                  <a:tcPr marT="91425" marB="91425" marR="91425" marL="91425">
                    <a:solidFill>
                      <a:srgbClr val="FCE5CD"/>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g2a600c3840c_0_147"/>
          <p:cNvSpPr txBox="1"/>
          <p:nvPr/>
        </p:nvSpPr>
        <p:spPr>
          <a:xfrm>
            <a:off x="628650" y="273850"/>
            <a:ext cx="76188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Datavoorbeeld: </a:t>
            </a:r>
            <a:r>
              <a:rPr b="1" lang="nl-BE" sz="3000">
                <a:solidFill>
                  <a:schemeClr val="accent6"/>
                </a:solidFill>
              </a:rPr>
              <a:t>Waarheidsobservatie</a:t>
            </a:r>
            <a:endParaRPr b="1" i="0" sz="3000" u="none" cap="none" strike="noStrike">
              <a:solidFill>
                <a:schemeClr val="accent6"/>
              </a:solidFill>
              <a:latin typeface="Arial"/>
              <a:ea typeface="Arial"/>
              <a:cs typeface="Arial"/>
              <a:sym typeface="Arial"/>
            </a:endParaRPr>
          </a:p>
        </p:txBody>
      </p:sp>
      <p:sp>
        <p:nvSpPr>
          <p:cNvPr id="1199" name="Google Shape;1199;g2a600c3840c_0_147"/>
          <p:cNvSpPr txBox="1"/>
          <p:nvPr/>
        </p:nvSpPr>
        <p:spPr>
          <a:xfrm>
            <a:off x="669300" y="926400"/>
            <a:ext cx="7805400" cy="6268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"@id"</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"_:obs002"</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"@type"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"Waarheidsobservatie"</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"Observatie.geobserveerdKenmerk"</a:t>
            </a: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"@type"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"skos:Concept"</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"@id"</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"https://example.com/id/concept/toetsing/normoverschreden"</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"Observatie.fenomeentijd"</a:t>
            </a: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"@type"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"time:Instant"</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"time:inXSDDateTime"</a:t>
            </a: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"@type"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"xsd:dateTime"</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"@value"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"2024-01-01"</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"Observatie.uitgevoerdDoor"</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"_:org001"</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"Observatie.geobserveerdObject"</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"_:rob001"</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"Waarheidsobservatie.resultaat"</a:t>
            </a:r>
            <a:r>
              <a:rPr lang="nl-BE" sz="1050">
                <a:solidFill>
                  <a:srgbClr val="CCCCCC"/>
                </a:solidFill>
                <a:latin typeface="Courier New"/>
                <a:ea typeface="Courier New"/>
                <a:cs typeface="Courier New"/>
                <a:sym typeface="Courier New"/>
              </a:rPr>
              <a:t>: </a:t>
            </a:r>
            <a:r>
              <a:rPr lang="nl-BE" sz="1050">
                <a:solidFill>
                  <a:srgbClr val="569CD6"/>
                </a:solidFill>
                <a:latin typeface="Courier New"/>
                <a:ea typeface="Courier New"/>
                <a:cs typeface="Courier New"/>
                <a:sym typeface="Courier New"/>
              </a:rPr>
              <a:t>true</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"Observatie.gebruikteProcedure"</a:t>
            </a: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"@type"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"Observatieprocedure"</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"Observatieprocedure.input"</a:t>
            </a: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"@type"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"Input"</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"Input.referentie"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"_:obs001"</a:t>
            </a:r>
            <a:r>
              <a:rPr lang="nl-BE" sz="1050">
                <a:solidFill>
                  <a:srgbClr val="CCCCCC"/>
                </a:solidFill>
                <a:latin typeface="Courier New"/>
                <a:ea typeface="Courier New"/>
                <a:cs typeface="Courier New"/>
                <a:sym typeface="Courier New"/>
              </a:rPr>
              <a:t>,</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"Input.type"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"https://example.com/id/concept/observatietype/meting"</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r>
              <a:rPr lang="nl-BE" sz="1050">
                <a:solidFill>
                  <a:srgbClr val="9CDCFE"/>
                </a:solidFill>
                <a:latin typeface="Courier New"/>
                <a:ea typeface="Courier New"/>
                <a:cs typeface="Courier New"/>
                <a:sym typeface="Courier New"/>
              </a:rPr>
              <a:t>"Observatieprocedure.specificatie"</a:t>
            </a:r>
            <a:r>
              <a:rPr lang="nl-BE" sz="1050">
                <a:solidFill>
                  <a:srgbClr val="CCCCCC"/>
                </a:solidFill>
                <a:latin typeface="Courier New"/>
                <a:ea typeface="Courier New"/>
                <a:cs typeface="Courier New"/>
                <a:sym typeface="Courier New"/>
              </a:rPr>
              <a:t>: </a:t>
            </a:r>
            <a:r>
              <a:rPr lang="nl-BE" sz="1050">
                <a:solidFill>
                  <a:srgbClr val="CE9178"/>
                </a:solidFill>
                <a:latin typeface="Courier New"/>
                <a:ea typeface="Courier New"/>
                <a:cs typeface="Courier New"/>
                <a:sym typeface="Courier New"/>
              </a:rPr>
              <a:t>"_:obs003"</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25"/>
          <p:cNvSpPr txBox="1"/>
          <p:nvPr/>
        </p:nvSpPr>
        <p:spPr>
          <a:xfrm>
            <a:off x="628650" y="273850"/>
            <a:ext cx="76188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Datavoorbeeld: </a:t>
            </a:r>
            <a:r>
              <a:rPr b="1" lang="nl-BE" sz="3000">
                <a:solidFill>
                  <a:schemeClr val="accent6"/>
                </a:solidFill>
              </a:rPr>
              <a:t>Observatieverzameling</a:t>
            </a:r>
            <a:endParaRPr b="1" i="0" sz="3000" u="none" cap="none" strike="noStrike">
              <a:solidFill>
                <a:schemeClr val="accent6"/>
              </a:solidFill>
              <a:latin typeface="Arial"/>
              <a:ea typeface="Arial"/>
              <a:cs typeface="Arial"/>
              <a:sym typeface="Arial"/>
            </a:endParaRPr>
          </a:p>
        </p:txBody>
      </p:sp>
      <p:pic>
        <p:nvPicPr>
          <p:cNvPr id="1205" name="Google Shape;1205;p25"/>
          <p:cNvPicPr preferRelativeResize="0"/>
          <p:nvPr/>
        </p:nvPicPr>
        <p:blipFill>
          <a:blip r:embed="rId3">
            <a:alphaModFix/>
          </a:blip>
          <a:stretch>
            <a:fillRect/>
          </a:stretch>
        </p:blipFill>
        <p:spPr>
          <a:xfrm>
            <a:off x="809447" y="820150"/>
            <a:ext cx="7833901" cy="42510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g2a600c3840c_0_152"/>
          <p:cNvSpPr txBox="1"/>
          <p:nvPr/>
        </p:nvSpPr>
        <p:spPr>
          <a:xfrm>
            <a:off x="628650" y="273850"/>
            <a:ext cx="76188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Datavoorbeeld: </a:t>
            </a:r>
            <a:r>
              <a:rPr b="1" lang="nl-BE" sz="3000">
                <a:solidFill>
                  <a:schemeClr val="accent6"/>
                </a:solidFill>
              </a:rPr>
              <a:t>Observatieverzameling</a:t>
            </a:r>
            <a:endParaRPr b="1" i="0" sz="3000" u="none" cap="none" strike="noStrike">
              <a:solidFill>
                <a:schemeClr val="accent6"/>
              </a:solidFill>
              <a:latin typeface="Arial"/>
              <a:ea typeface="Arial"/>
              <a:cs typeface="Arial"/>
              <a:sym typeface="Arial"/>
            </a:endParaRPr>
          </a:p>
        </p:txBody>
      </p:sp>
      <p:graphicFrame>
        <p:nvGraphicFramePr>
          <p:cNvPr id="1211" name="Google Shape;1211;g2a600c3840c_0_152"/>
          <p:cNvGraphicFramePr/>
          <p:nvPr/>
        </p:nvGraphicFramePr>
        <p:xfrm>
          <a:off x="628650" y="1141700"/>
          <a:ext cx="3000000" cy="3000000"/>
        </p:xfrm>
        <a:graphic>
          <a:graphicData uri="http://schemas.openxmlformats.org/drawingml/2006/table">
            <a:tbl>
              <a:tblPr>
                <a:noFill/>
                <a:tableStyleId>{A43C508A-3228-470C-8C52-AB38FA0C1873}</a:tableStyleId>
              </a:tblPr>
              <a:tblGrid>
                <a:gridCol w="1665975"/>
                <a:gridCol w="1639875"/>
                <a:gridCol w="1651050"/>
                <a:gridCol w="1549075"/>
                <a:gridCol w="1599625"/>
              </a:tblGrid>
              <a:tr h="381000">
                <a:tc>
                  <a:txBody>
                    <a:bodyPr/>
                    <a:lstStyle/>
                    <a:p>
                      <a:pPr indent="0" lvl="0" marL="0" rtl="0" algn="l">
                        <a:spcBef>
                          <a:spcPts val="0"/>
                        </a:spcBef>
                        <a:spcAft>
                          <a:spcPts val="0"/>
                        </a:spcAft>
                        <a:buNone/>
                      </a:pPr>
                      <a:r>
                        <a:rPr lang="nl-BE" sz="1200"/>
                        <a:t>_:obs1</a:t>
                      </a:r>
                      <a:endParaRPr sz="1200"/>
                    </a:p>
                  </a:txBody>
                  <a:tcPr marT="91425" marB="91425" marR="91425" marL="91425">
                    <a:solidFill>
                      <a:schemeClr val="accent5"/>
                    </a:solidFill>
                  </a:tcPr>
                </a:tc>
                <a:tc>
                  <a:txBody>
                    <a:bodyPr/>
                    <a:lstStyle/>
                    <a:p>
                      <a:pPr indent="0" lvl="0" marL="0" rtl="0" algn="l">
                        <a:spcBef>
                          <a:spcPts val="0"/>
                        </a:spcBef>
                        <a:spcAft>
                          <a:spcPts val="0"/>
                        </a:spcAft>
                        <a:buNone/>
                      </a:pPr>
                      <a:r>
                        <a:rPr lang="nl-BE" sz="1200"/>
                        <a:t>_:obs2</a:t>
                      </a:r>
                      <a:endParaRPr sz="1200"/>
                    </a:p>
                  </a:txBody>
                  <a:tcPr marT="91425" marB="91425" marR="91425" marL="91425">
                    <a:solidFill>
                      <a:schemeClr val="accent5"/>
                    </a:solidFill>
                  </a:tcPr>
                </a:tc>
                <a:tc>
                  <a:txBody>
                    <a:bodyPr/>
                    <a:lstStyle/>
                    <a:p>
                      <a:pPr indent="0" lvl="0" marL="0" rtl="0" algn="l">
                        <a:spcBef>
                          <a:spcPts val="0"/>
                        </a:spcBef>
                        <a:spcAft>
                          <a:spcPts val="0"/>
                        </a:spcAft>
                        <a:buNone/>
                      </a:pPr>
                      <a:r>
                        <a:rPr lang="nl-BE" sz="1200"/>
                        <a:t>_:</a:t>
                      </a:r>
                      <a:r>
                        <a:rPr lang="nl-BE" sz="1200"/>
                        <a:t>obs3</a:t>
                      </a:r>
                      <a:endParaRPr sz="1200"/>
                    </a:p>
                  </a:txBody>
                  <a:tcPr marT="91425" marB="91425" marR="91425" marL="91425">
                    <a:solidFill>
                      <a:schemeClr val="accent5"/>
                    </a:solidFill>
                  </a:tcPr>
                </a:tc>
                <a:tc>
                  <a:txBody>
                    <a:bodyPr/>
                    <a:lstStyle/>
                    <a:p>
                      <a:pPr indent="0" lvl="0" marL="0" rtl="0" algn="l">
                        <a:spcBef>
                          <a:spcPts val="0"/>
                        </a:spcBef>
                        <a:spcAft>
                          <a:spcPts val="0"/>
                        </a:spcAft>
                        <a:buNone/>
                      </a:pPr>
                      <a:r>
                        <a:rPr lang="nl-BE" sz="1200"/>
                        <a:t>_:</a:t>
                      </a:r>
                      <a:r>
                        <a:rPr lang="nl-BE" sz="1200"/>
                        <a:t>obs4</a:t>
                      </a:r>
                      <a:endParaRPr sz="1200"/>
                    </a:p>
                  </a:txBody>
                  <a:tcPr marT="91425" marB="91425" marR="91425" marL="91425">
                    <a:solidFill>
                      <a:schemeClr val="accent5"/>
                    </a:solidFill>
                  </a:tcPr>
                </a:tc>
                <a:tc>
                  <a:txBody>
                    <a:bodyPr/>
                    <a:lstStyle/>
                    <a:p>
                      <a:pPr indent="0" lvl="0" marL="0" rtl="0" algn="l">
                        <a:spcBef>
                          <a:spcPts val="0"/>
                        </a:spcBef>
                        <a:spcAft>
                          <a:spcPts val="0"/>
                        </a:spcAft>
                        <a:buNone/>
                      </a:pPr>
                      <a:r>
                        <a:rPr lang="nl-BE" sz="1200"/>
                        <a:t>_:</a:t>
                      </a:r>
                      <a:r>
                        <a:rPr lang="nl-BE" sz="1200"/>
                        <a:t>obs5</a:t>
                      </a:r>
                      <a:endParaRPr sz="1200"/>
                    </a:p>
                  </a:txBody>
                  <a:tcPr marT="91425" marB="91425" marR="91425" marL="91425">
                    <a:solidFill>
                      <a:schemeClr val="accent5"/>
                    </a:solidFill>
                  </a:tcPr>
                </a:tc>
              </a:tr>
              <a:tr h="381000">
                <a:tc>
                  <a:txBody>
                    <a:bodyPr/>
                    <a:lstStyle/>
                    <a:p>
                      <a:pPr indent="0" lvl="0" marL="0" rtl="0" algn="l">
                        <a:spcBef>
                          <a:spcPts val="0"/>
                        </a:spcBef>
                        <a:spcAft>
                          <a:spcPts val="0"/>
                        </a:spcAft>
                        <a:buNone/>
                      </a:pPr>
                      <a:r>
                        <a:rPr lang="nl-BE" sz="1200"/>
                        <a:t>Verhardingsgraad </a:t>
                      </a:r>
                      <a:endParaRPr sz="1200"/>
                    </a:p>
                    <a:p>
                      <a:pPr indent="0" lvl="0" marL="0" rtl="0" algn="l">
                        <a:spcBef>
                          <a:spcPts val="0"/>
                        </a:spcBef>
                        <a:spcAft>
                          <a:spcPts val="0"/>
                        </a:spcAft>
                        <a:buNone/>
                      </a:pPr>
                      <a:r>
                        <a:rPr b="1" lang="nl-BE" sz="1200"/>
                        <a:t>2022</a:t>
                      </a:r>
                      <a:endParaRPr b="1" sz="1200"/>
                    </a:p>
                    <a:p>
                      <a:pPr indent="0" lvl="0" marL="0" rtl="0" algn="l">
                        <a:spcBef>
                          <a:spcPts val="0"/>
                        </a:spcBef>
                        <a:spcAft>
                          <a:spcPts val="0"/>
                        </a:spcAft>
                        <a:buNone/>
                      </a:pPr>
                      <a:r>
                        <a:rPr lang="nl-BE" sz="1200"/>
                        <a:t>gemeente</a:t>
                      </a:r>
                      <a:endParaRPr sz="1200"/>
                    </a:p>
                    <a:p>
                      <a:pPr indent="0" lvl="0" marL="0" rtl="0" algn="l">
                        <a:spcBef>
                          <a:spcPts val="0"/>
                        </a:spcBef>
                        <a:spcAft>
                          <a:spcPts val="0"/>
                        </a:spcAft>
                        <a:buNone/>
                      </a:pPr>
                      <a:r>
                        <a:rPr lang="nl-BE" sz="1200"/>
                        <a:t>Aalst</a:t>
                      </a:r>
                      <a:endParaRPr sz="1200"/>
                    </a:p>
                    <a:p>
                      <a:pPr indent="0" lvl="0" marL="0" rtl="0" algn="l">
                        <a:spcBef>
                          <a:spcPts val="0"/>
                        </a:spcBef>
                        <a:spcAft>
                          <a:spcPts val="0"/>
                        </a:spcAft>
                        <a:buNone/>
                      </a:pPr>
                      <a:r>
                        <a:rPr b="1" lang="nl-BE" sz="1200"/>
                        <a:t>23.8%</a:t>
                      </a:r>
                      <a:endParaRPr b="1" sz="1200"/>
                    </a:p>
                    <a:p>
                      <a:pPr indent="0" lvl="0" marL="0" rtl="0" algn="l">
                        <a:spcBef>
                          <a:spcPts val="0"/>
                        </a:spcBef>
                        <a:spcAft>
                          <a:spcPts val="0"/>
                        </a:spcAft>
                        <a:buNone/>
                      </a:pPr>
                      <a:r>
                        <a:rPr lang="nl-BE" sz="1200"/>
                        <a:t>Provincies in Cijfers</a:t>
                      </a:r>
                      <a:endParaRPr sz="1200"/>
                    </a:p>
                  </a:txBody>
                  <a:tcPr marT="91425" marB="91425" marR="91425" marL="91425"/>
                </a:tc>
                <a:tc>
                  <a:txBody>
                    <a:bodyPr/>
                    <a:lstStyle/>
                    <a:p>
                      <a:pPr indent="0" lvl="0" marL="0" rtl="0" algn="l">
                        <a:spcBef>
                          <a:spcPts val="0"/>
                        </a:spcBef>
                        <a:spcAft>
                          <a:spcPts val="0"/>
                        </a:spcAft>
                        <a:buNone/>
                      </a:pPr>
                      <a:r>
                        <a:rPr lang="nl-BE" sz="1200"/>
                        <a:t>Verhardingsgraad </a:t>
                      </a:r>
                      <a:endParaRPr sz="1200"/>
                    </a:p>
                    <a:p>
                      <a:pPr indent="0" lvl="0" marL="0" rtl="0" algn="l">
                        <a:spcBef>
                          <a:spcPts val="0"/>
                        </a:spcBef>
                        <a:spcAft>
                          <a:spcPts val="0"/>
                        </a:spcAft>
                        <a:buNone/>
                      </a:pPr>
                      <a:r>
                        <a:rPr b="1" lang="nl-BE" sz="1200"/>
                        <a:t>2021</a:t>
                      </a:r>
                      <a:endParaRPr b="1" sz="1200"/>
                    </a:p>
                    <a:p>
                      <a:pPr indent="0" lvl="0" marL="0" rtl="0" algn="l">
                        <a:spcBef>
                          <a:spcPts val="0"/>
                        </a:spcBef>
                        <a:spcAft>
                          <a:spcPts val="0"/>
                        </a:spcAft>
                        <a:buNone/>
                      </a:pPr>
                      <a:r>
                        <a:rPr lang="nl-BE" sz="1200"/>
                        <a:t>gemeente</a:t>
                      </a:r>
                      <a:endParaRPr sz="1200"/>
                    </a:p>
                    <a:p>
                      <a:pPr indent="0" lvl="0" marL="0" rtl="0" algn="l">
                        <a:spcBef>
                          <a:spcPts val="0"/>
                        </a:spcBef>
                        <a:spcAft>
                          <a:spcPts val="0"/>
                        </a:spcAft>
                        <a:buNone/>
                      </a:pPr>
                      <a:r>
                        <a:rPr lang="nl-BE" sz="1200"/>
                        <a:t>Aalst</a:t>
                      </a:r>
                      <a:endParaRPr sz="1200"/>
                    </a:p>
                    <a:p>
                      <a:pPr indent="0" lvl="0" marL="0" rtl="0" algn="l">
                        <a:spcBef>
                          <a:spcPts val="0"/>
                        </a:spcBef>
                        <a:spcAft>
                          <a:spcPts val="0"/>
                        </a:spcAft>
                        <a:buNone/>
                      </a:pPr>
                      <a:r>
                        <a:rPr b="1" lang="nl-BE" sz="1200"/>
                        <a:t>24.2%</a:t>
                      </a:r>
                      <a:endParaRPr b="1" sz="1200"/>
                    </a:p>
                    <a:p>
                      <a:pPr indent="0" lvl="0" marL="0" rtl="0" algn="l">
                        <a:spcBef>
                          <a:spcPts val="0"/>
                        </a:spcBef>
                        <a:spcAft>
                          <a:spcPts val="0"/>
                        </a:spcAft>
                        <a:buNone/>
                      </a:pPr>
                      <a:r>
                        <a:rPr lang="nl-BE" sz="1200"/>
                        <a:t>Provincies in Cijfers</a:t>
                      </a:r>
                      <a:endParaRPr sz="1200"/>
                    </a:p>
                  </a:txBody>
                  <a:tcPr marT="91425" marB="91425" marR="91425" marL="91425"/>
                </a:tc>
                <a:tc>
                  <a:txBody>
                    <a:bodyPr/>
                    <a:lstStyle/>
                    <a:p>
                      <a:pPr indent="0" lvl="0" marL="0" rtl="0" algn="l">
                        <a:spcBef>
                          <a:spcPts val="0"/>
                        </a:spcBef>
                        <a:spcAft>
                          <a:spcPts val="0"/>
                        </a:spcAft>
                        <a:buNone/>
                      </a:pPr>
                      <a:r>
                        <a:rPr lang="nl-BE" sz="1200"/>
                        <a:t>Verhardingsgraad </a:t>
                      </a:r>
                      <a:endParaRPr sz="1200"/>
                    </a:p>
                    <a:p>
                      <a:pPr indent="0" lvl="0" marL="0" rtl="0" algn="l">
                        <a:spcBef>
                          <a:spcPts val="0"/>
                        </a:spcBef>
                        <a:spcAft>
                          <a:spcPts val="0"/>
                        </a:spcAft>
                        <a:buNone/>
                      </a:pPr>
                      <a:r>
                        <a:rPr b="1" lang="nl-BE" sz="1200"/>
                        <a:t>2020</a:t>
                      </a:r>
                      <a:endParaRPr b="1" sz="1200"/>
                    </a:p>
                    <a:p>
                      <a:pPr indent="0" lvl="0" marL="0" rtl="0" algn="l">
                        <a:spcBef>
                          <a:spcPts val="0"/>
                        </a:spcBef>
                        <a:spcAft>
                          <a:spcPts val="0"/>
                        </a:spcAft>
                        <a:buNone/>
                      </a:pPr>
                      <a:r>
                        <a:rPr lang="nl-BE" sz="1200"/>
                        <a:t>gemeente</a:t>
                      </a:r>
                      <a:endParaRPr sz="1200"/>
                    </a:p>
                    <a:p>
                      <a:pPr indent="0" lvl="0" marL="0" rtl="0" algn="l">
                        <a:spcBef>
                          <a:spcPts val="0"/>
                        </a:spcBef>
                        <a:spcAft>
                          <a:spcPts val="0"/>
                        </a:spcAft>
                        <a:buNone/>
                      </a:pPr>
                      <a:r>
                        <a:rPr lang="nl-BE" sz="1200"/>
                        <a:t>Aalst</a:t>
                      </a:r>
                      <a:endParaRPr sz="1200"/>
                    </a:p>
                    <a:p>
                      <a:pPr indent="0" lvl="0" marL="0" rtl="0" algn="l">
                        <a:spcBef>
                          <a:spcPts val="0"/>
                        </a:spcBef>
                        <a:spcAft>
                          <a:spcPts val="0"/>
                        </a:spcAft>
                        <a:buNone/>
                      </a:pPr>
                      <a:r>
                        <a:rPr b="1" lang="nl-BE" sz="1200"/>
                        <a:t>24.3%</a:t>
                      </a:r>
                      <a:endParaRPr b="1" sz="1200"/>
                    </a:p>
                    <a:p>
                      <a:pPr indent="0" lvl="0" marL="0" rtl="0" algn="l">
                        <a:spcBef>
                          <a:spcPts val="0"/>
                        </a:spcBef>
                        <a:spcAft>
                          <a:spcPts val="0"/>
                        </a:spcAft>
                        <a:buNone/>
                      </a:pPr>
                      <a:r>
                        <a:rPr lang="nl-BE" sz="1200"/>
                        <a:t>Provincies in Cijfers</a:t>
                      </a:r>
                      <a:endParaRPr sz="1200"/>
                    </a:p>
                  </a:txBody>
                  <a:tcPr marT="91425" marB="91425" marR="91425" marL="91425"/>
                </a:tc>
                <a:tc>
                  <a:txBody>
                    <a:bodyPr/>
                    <a:lstStyle/>
                    <a:p>
                      <a:pPr indent="0" lvl="0" marL="0" rtl="0" algn="l">
                        <a:spcBef>
                          <a:spcPts val="0"/>
                        </a:spcBef>
                        <a:spcAft>
                          <a:spcPts val="0"/>
                        </a:spcAft>
                        <a:buNone/>
                      </a:pPr>
                      <a:r>
                        <a:rPr lang="nl-BE" sz="1200"/>
                        <a:t>Verhardingsgraad </a:t>
                      </a:r>
                      <a:endParaRPr sz="1200"/>
                    </a:p>
                    <a:p>
                      <a:pPr indent="0" lvl="0" marL="0" rtl="0" algn="l">
                        <a:spcBef>
                          <a:spcPts val="0"/>
                        </a:spcBef>
                        <a:spcAft>
                          <a:spcPts val="0"/>
                        </a:spcAft>
                        <a:buNone/>
                      </a:pPr>
                      <a:r>
                        <a:rPr b="1" lang="nl-BE" sz="1200"/>
                        <a:t>2019</a:t>
                      </a:r>
                      <a:endParaRPr b="1" sz="1200"/>
                    </a:p>
                    <a:p>
                      <a:pPr indent="0" lvl="0" marL="0" rtl="0" algn="l">
                        <a:spcBef>
                          <a:spcPts val="0"/>
                        </a:spcBef>
                        <a:spcAft>
                          <a:spcPts val="0"/>
                        </a:spcAft>
                        <a:buNone/>
                      </a:pPr>
                      <a:r>
                        <a:rPr lang="nl-BE" sz="1200"/>
                        <a:t>gemeente</a:t>
                      </a:r>
                      <a:endParaRPr sz="1200"/>
                    </a:p>
                    <a:p>
                      <a:pPr indent="0" lvl="0" marL="0" rtl="0" algn="l">
                        <a:spcBef>
                          <a:spcPts val="0"/>
                        </a:spcBef>
                        <a:spcAft>
                          <a:spcPts val="0"/>
                        </a:spcAft>
                        <a:buNone/>
                      </a:pPr>
                      <a:r>
                        <a:rPr lang="nl-BE" sz="1200"/>
                        <a:t>Aalst</a:t>
                      </a:r>
                      <a:endParaRPr sz="1200"/>
                    </a:p>
                    <a:p>
                      <a:pPr indent="0" lvl="0" marL="0" rtl="0" algn="l">
                        <a:spcBef>
                          <a:spcPts val="0"/>
                        </a:spcBef>
                        <a:spcAft>
                          <a:spcPts val="0"/>
                        </a:spcAft>
                        <a:buNone/>
                      </a:pPr>
                      <a:r>
                        <a:rPr b="1" lang="nl-BE" sz="1200"/>
                        <a:t>24.5%</a:t>
                      </a:r>
                      <a:endParaRPr b="1" sz="1200"/>
                    </a:p>
                    <a:p>
                      <a:pPr indent="0" lvl="0" marL="0" rtl="0" algn="l">
                        <a:spcBef>
                          <a:spcPts val="0"/>
                        </a:spcBef>
                        <a:spcAft>
                          <a:spcPts val="0"/>
                        </a:spcAft>
                        <a:buNone/>
                      </a:pPr>
                      <a:r>
                        <a:rPr lang="nl-BE" sz="1200"/>
                        <a:t>Provincies in Cijfers</a:t>
                      </a:r>
                      <a:endParaRPr sz="1200"/>
                    </a:p>
                  </a:txBody>
                  <a:tcPr marT="91425" marB="91425" marR="91425" marL="91425"/>
                </a:tc>
                <a:tc>
                  <a:txBody>
                    <a:bodyPr/>
                    <a:lstStyle/>
                    <a:p>
                      <a:pPr indent="0" lvl="0" marL="0" rtl="0" algn="l">
                        <a:spcBef>
                          <a:spcPts val="0"/>
                        </a:spcBef>
                        <a:spcAft>
                          <a:spcPts val="0"/>
                        </a:spcAft>
                        <a:buNone/>
                      </a:pPr>
                      <a:r>
                        <a:rPr lang="nl-BE" sz="1200"/>
                        <a:t>Verhardingsgraad </a:t>
                      </a:r>
                      <a:endParaRPr sz="1200"/>
                    </a:p>
                    <a:p>
                      <a:pPr indent="0" lvl="0" marL="0" rtl="0" algn="l">
                        <a:spcBef>
                          <a:spcPts val="0"/>
                        </a:spcBef>
                        <a:spcAft>
                          <a:spcPts val="0"/>
                        </a:spcAft>
                        <a:buNone/>
                      </a:pPr>
                      <a:r>
                        <a:rPr b="1" lang="nl-BE" sz="1200"/>
                        <a:t>2018</a:t>
                      </a:r>
                      <a:endParaRPr b="1" sz="1200"/>
                    </a:p>
                    <a:p>
                      <a:pPr indent="0" lvl="0" marL="0" rtl="0" algn="l">
                        <a:spcBef>
                          <a:spcPts val="0"/>
                        </a:spcBef>
                        <a:spcAft>
                          <a:spcPts val="0"/>
                        </a:spcAft>
                        <a:buNone/>
                      </a:pPr>
                      <a:r>
                        <a:rPr lang="nl-BE" sz="1200"/>
                        <a:t>gemeente</a:t>
                      </a:r>
                      <a:endParaRPr sz="1200"/>
                    </a:p>
                    <a:p>
                      <a:pPr indent="0" lvl="0" marL="0" rtl="0" algn="l">
                        <a:spcBef>
                          <a:spcPts val="0"/>
                        </a:spcBef>
                        <a:spcAft>
                          <a:spcPts val="0"/>
                        </a:spcAft>
                        <a:buNone/>
                      </a:pPr>
                      <a:r>
                        <a:rPr lang="nl-BE" sz="1200"/>
                        <a:t>Aalst</a:t>
                      </a:r>
                      <a:endParaRPr sz="1200"/>
                    </a:p>
                    <a:p>
                      <a:pPr indent="0" lvl="0" marL="0" rtl="0" algn="l">
                        <a:spcBef>
                          <a:spcPts val="0"/>
                        </a:spcBef>
                        <a:spcAft>
                          <a:spcPts val="0"/>
                        </a:spcAft>
                        <a:buNone/>
                      </a:pPr>
                      <a:r>
                        <a:rPr b="1" lang="nl-BE" sz="1200"/>
                        <a:t>23.9%</a:t>
                      </a:r>
                      <a:endParaRPr b="1" sz="1200"/>
                    </a:p>
                    <a:p>
                      <a:pPr indent="0" lvl="0" marL="0" rtl="0" algn="l">
                        <a:spcBef>
                          <a:spcPts val="0"/>
                        </a:spcBef>
                        <a:spcAft>
                          <a:spcPts val="0"/>
                        </a:spcAft>
                        <a:buNone/>
                      </a:pPr>
                      <a:r>
                        <a:rPr lang="nl-BE" sz="1200"/>
                        <a:t>Provincies in Cijfers</a:t>
                      </a:r>
                      <a:endParaRPr sz="1200"/>
                    </a:p>
                  </a:txBody>
                  <a:tcPr marT="91425" marB="91425" marR="91425" marL="91425"/>
                </a:tc>
              </a:tr>
            </a:tbl>
          </a:graphicData>
        </a:graphic>
      </p:graphicFrame>
      <p:sp>
        <p:nvSpPr>
          <p:cNvPr id="1212" name="Google Shape;1212;g2a600c3840c_0_152"/>
          <p:cNvSpPr/>
          <p:nvPr/>
        </p:nvSpPr>
        <p:spPr>
          <a:xfrm>
            <a:off x="2637975" y="3778725"/>
            <a:ext cx="3928200" cy="8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a:latin typeface="Proxima Nova"/>
                <a:ea typeface="Proxima Nova"/>
                <a:cs typeface="Proxima Nova"/>
                <a:sym typeface="Proxima Nova"/>
              </a:rPr>
              <a:t>Observatieverzameling</a:t>
            </a:r>
            <a:endParaRPr>
              <a:latin typeface="Proxima Nova"/>
              <a:ea typeface="Proxima Nova"/>
              <a:cs typeface="Proxima Nova"/>
              <a:sym typeface="Proxima Nova"/>
            </a:endParaRPr>
          </a:p>
          <a:p>
            <a:pPr indent="0" lvl="0" marL="0" rtl="0" algn="ctr">
              <a:spcBef>
                <a:spcPts val="0"/>
              </a:spcBef>
              <a:spcAft>
                <a:spcPts val="0"/>
              </a:spcAft>
              <a:buNone/>
            </a:pPr>
            <a:r>
              <a:rPr lang="nl-BE" sz="1200"/>
              <a:t>_:</a:t>
            </a:r>
            <a:r>
              <a:rPr lang="nl-BE">
                <a:latin typeface="Proxima Nova"/>
                <a:ea typeface="Proxima Nova"/>
                <a:cs typeface="Proxima Nova"/>
                <a:sym typeface="Proxima Nova"/>
              </a:rPr>
              <a:t>ov1</a:t>
            </a:r>
            <a:endParaRPr>
              <a:latin typeface="Proxima Nova"/>
              <a:ea typeface="Proxima Nova"/>
              <a:cs typeface="Proxima Nova"/>
              <a:sym typeface="Proxima Nova"/>
            </a:endParaRPr>
          </a:p>
        </p:txBody>
      </p:sp>
      <p:sp>
        <p:nvSpPr>
          <p:cNvPr id="1213" name="Google Shape;1213;g2a600c3840c_0_152"/>
          <p:cNvSpPr/>
          <p:nvPr/>
        </p:nvSpPr>
        <p:spPr>
          <a:xfrm rot="5400000">
            <a:off x="4328025" y="-653675"/>
            <a:ext cx="548100" cy="7763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g2a86eb28a80_1_9"/>
          <p:cNvSpPr txBox="1"/>
          <p:nvPr/>
        </p:nvSpPr>
        <p:spPr>
          <a:xfrm>
            <a:off x="628650" y="273850"/>
            <a:ext cx="76188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Datavoorbeeld: </a:t>
            </a:r>
            <a:r>
              <a:rPr b="1" lang="nl-BE" sz="3000">
                <a:solidFill>
                  <a:schemeClr val="accent6"/>
                </a:solidFill>
              </a:rPr>
              <a:t>Observatieverzameling</a:t>
            </a:r>
            <a:endParaRPr b="1" i="0" sz="3000" u="none" cap="none" strike="noStrike">
              <a:solidFill>
                <a:schemeClr val="accent6"/>
              </a:solidFill>
              <a:latin typeface="Arial"/>
              <a:ea typeface="Arial"/>
              <a:cs typeface="Arial"/>
              <a:sym typeface="Arial"/>
            </a:endParaRPr>
          </a:p>
        </p:txBody>
      </p:sp>
      <p:sp>
        <p:nvSpPr>
          <p:cNvPr id="1219" name="Google Shape;1219;g2a86eb28a80_1_9"/>
          <p:cNvSpPr txBox="1"/>
          <p:nvPr/>
        </p:nvSpPr>
        <p:spPr>
          <a:xfrm>
            <a:off x="659400" y="874225"/>
            <a:ext cx="7557300" cy="4696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"@id"</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"_:obs001"</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"@type"</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"Meting"</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"Observatie.geobserveerdKenmerk"</a:t>
            </a: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"@type"</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"skos:Concept"</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"@id"</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"https://example.com/id/concept/ruimtelijkindicator/verhardingsgraad"</a:t>
            </a:r>
            <a:endParaRPr sz="9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"Observatie.fenomeentijd"</a:t>
            </a: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"@type"</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"time:Instant"</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"time:inXSDDateTime"</a:t>
            </a: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"@type"</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"xsd:dateTime"</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"@value"</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"2022-01-01"</a:t>
            </a:r>
            <a:endParaRPr sz="9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"Observatie.uitgevoerdDoor"</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"_:org001"</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"Observatie.geobserveerdObject"</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"_:rob001"</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"Meting.resultaat"</a:t>
            </a: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"@type"</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"KwantitatieveWaarde"</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"KwantitatieveWaarde.waarde"</a:t>
            </a:r>
            <a:r>
              <a:rPr lang="nl-BE" sz="950">
                <a:solidFill>
                  <a:srgbClr val="CCCCCC"/>
                </a:solidFill>
                <a:latin typeface="Courier New"/>
                <a:ea typeface="Courier New"/>
                <a:cs typeface="Courier New"/>
                <a:sym typeface="Courier New"/>
              </a:rPr>
              <a:t>: </a:t>
            </a:r>
            <a:r>
              <a:rPr lang="nl-BE" sz="950">
                <a:solidFill>
                  <a:srgbClr val="B5CEA8"/>
                </a:solidFill>
                <a:latin typeface="Courier New"/>
                <a:ea typeface="Courier New"/>
                <a:cs typeface="Courier New"/>
                <a:sym typeface="Courier New"/>
              </a:rPr>
              <a:t>23.8</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"KwantitatieveWaarde.standaardEenheid"</a:t>
            </a: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"@type"</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"skos:Concept"</a:t>
            </a:r>
            <a:r>
              <a:rPr lang="nl-BE" sz="950">
                <a:solidFill>
                  <a:srgbClr val="CCCCCC"/>
                </a:solidFill>
                <a:latin typeface="Courier New"/>
                <a:ea typeface="Courier New"/>
                <a:cs typeface="Courier New"/>
                <a:sym typeface="Courier New"/>
              </a:rPr>
              <a:t>,</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"@id"</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"https://example.com/id/concept/eenheden/percent"</a:t>
            </a:r>
            <a:endParaRPr sz="9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nl-BE" sz="950">
                <a:solidFill>
                  <a:srgbClr val="CCCCCC"/>
                </a:solidFill>
                <a:latin typeface="Courier New"/>
                <a:ea typeface="Courier New"/>
                <a:cs typeface="Courier New"/>
                <a:sym typeface="Courier New"/>
              </a:rPr>
              <a:t>                </a:t>
            </a:r>
            <a:r>
              <a:rPr lang="nl-BE" sz="950">
                <a:solidFill>
                  <a:srgbClr val="9CDCFE"/>
                </a:solidFill>
                <a:latin typeface="Courier New"/>
                <a:ea typeface="Courier New"/>
                <a:cs typeface="Courier New"/>
                <a:sym typeface="Courier New"/>
              </a:rPr>
              <a:t>"KwantitatieveWaarde.eenheid"</a:t>
            </a:r>
            <a:r>
              <a:rPr lang="nl-BE" sz="950">
                <a:solidFill>
                  <a:srgbClr val="CCCCCC"/>
                </a:solidFill>
                <a:latin typeface="Courier New"/>
                <a:ea typeface="Courier New"/>
                <a:cs typeface="Courier New"/>
                <a:sym typeface="Courier New"/>
              </a:rPr>
              <a:t>: </a:t>
            </a:r>
            <a:r>
              <a:rPr lang="nl-BE" sz="950">
                <a:solidFill>
                  <a:srgbClr val="CE9178"/>
                </a:solidFill>
                <a:latin typeface="Courier New"/>
                <a:ea typeface="Courier New"/>
                <a:cs typeface="Courier New"/>
                <a:sym typeface="Courier New"/>
              </a:rPr>
              <a:t>"percent" </a:t>
            </a:r>
            <a:r>
              <a:rPr lang="nl-BE" sz="950">
                <a:solidFill>
                  <a:srgbClr val="CCCCCC"/>
                </a:solidFill>
                <a:latin typeface="Courier New"/>
                <a:ea typeface="Courier New"/>
                <a:cs typeface="Courier New"/>
                <a:sym typeface="Courier New"/>
              </a:rPr>
              <a:t>} },</a:t>
            </a:r>
            <a:endParaRPr sz="950">
              <a:solidFill>
                <a:srgbClr val="CCCCCC"/>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g29b029efdf1_0_2134"/>
          <p:cNvPicPr preferRelativeResize="0"/>
          <p:nvPr/>
        </p:nvPicPr>
        <p:blipFill rotWithShape="1">
          <a:blip r:embed="rId3">
            <a:alphaModFix/>
          </a:blip>
          <a:srcRect b="12548" l="43860" r="13722" t="0"/>
          <a:stretch/>
        </p:blipFill>
        <p:spPr>
          <a:xfrm>
            <a:off x="7260150" y="-134450"/>
            <a:ext cx="2416525" cy="3323374"/>
          </a:xfrm>
          <a:prstGeom prst="rect">
            <a:avLst/>
          </a:prstGeom>
          <a:noFill/>
          <a:ln>
            <a:noFill/>
          </a:ln>
        </p:spPr>
      </p:pic>
      <p:sp>
        <p:nvSpPr>
          <p:cNvPr id="1225" name="Google Shape;1225;g29b029efdf1_0_213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29b029efdf1_0_213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29b029efdf1_0_213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nl-BE" sz="3700"/>
              <a:t>Gedetailleerde bespreking van nieuwe klassen</a:t>
            </a:r>
            <a:endParaRPr b="1" i="0" sz="3700" u="none" cap="none" strike="noStrike">
              <a:solidFill>
                <a:srgbClr val="000000"/>
              </a:solidFill>
              <a:latin typeface="Arial"/>
              <a:ea typeface="Arial"/>
              <a:cs typeface="Arial"/>
              <a:sym typeface="Arial"/>
            </a:endParaRPr>
          </a:p>
        </p:txBody>
      </p:sp>
      <p:pic>
        <p:nvPicPr>
          <p:cNvPr id="1228" name="Google Shape;1228;g29b029efdf1_0_2134"/>
          <p:cNvPicPr preferRelativeResize="0"/>
          <p:nvPr/>
        </p:nvPicPr>
        <p:blipFill rotWithShape="1">
          <a:blip r:embed="rId4">
            <a:alphaModFix/>
          </a:blip>
          <a:srcRect b="0" l="0" r="0" t="0"/>
          <a:stretch/>
        </p:blipFill>
        <p:spPr>
          <a:xfrm>
            <a:off x="458850" y="4331226"/>
            <a:ext cx="1782099" cy="671725"/>
          </a:xfrm>
          <a:prstGeom prst="rect">
            <a:avLst/>
          </a:prstGeom>
          <a:noFill/>
          <a:ln>
            <a:noFill/>
          </a:ln>
        </p:spPr>
      </p:pic>
      <p:cxnSp>
        <p:nvCxnSpPr>
          <p:cNvPr id="1229" name="Google Shape;1229;g29b029efdf1_0_2134"/>
          <p:cNvCxnSpPr/>
          <p:nvPr/>
        </p:nvCxnSpPr>
        <p:spPr>
          <a:xfrm flipH="1">
            <a:off x="7564125" y="1383450"/>
            <a:ext cx="126000" cy="33600"/>
          </a:xfrm>
          <a:prstGeom prst="straightConnector1">
            <a:avLst/>
          </a:prstGeom>
          <a:noFill/>
          <a:ln cap="flat" cmpd="sng" w="28575">
            <a:solidFill>
              <a:schemeClr val="dk1"/>
            </a:solidFill>
            <a:prstDash val="solid"/>
            <a:round/>
            <a:headEnd len="sm" w="sm" type="none"/>
            <a:tailEnd len="sm" w="sm" type="none"/>
          </a:ln>
        </p:spPr>
      </p:cxnSp>
      <p:cxnSp>
        <p:nvCxnSpPr>
          <p:cNvPr id="1230" name="Google Shape;1230;g29b029efdf1_0_2134"/>
          <p:cNvCxnSpPr/>
          <p:nvPr/>
        </p:nvCxnSpPr>
        <p:spPr>
          <a:xfrm flipH="1">
            <a:off x="7740525" y="1787975"/>
            <a:ext cx="75600" cy="4080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g2a600c3840c_0_162"/>
          <p:cNvSpPr/>
          <p:nvPr/>
        </p:nvSpPr>
        <p:spPr>
          <a:xfrm>
            <a:off x="5395800" y="0"/>
            <a:ext cx="3748200" cy="5168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r>
              <a:rPr b="1" lang="nl-BE" sz="1200"/>
              <a:t>Wat is een RuimtelijkeIndicator?</a:t>
            </a:r>
            <a:endParaRPr b="1" sz="1200"/>
          </a:p>
          <a:p>
            <a:pPr indent="0" lvl="0" marL="0" rtl="0" algn="l">
              <a:spcBef>
                <a:spcPts val="0"/>
              </a:spcBef>
              <a:spcAft>
                <a:spcPts val="0"/>
              </a:spcAft>
              <a:buClr>
                <a:srgbClr val="000000"/>
              </a:buClr>
              <a:buSzPts val="1200"/>
              <a:buFont typeface="Arial"/>
              <a:buNone/>
            </a:pPr>
            <a:r>
              <a:rPr lang="nl-BE" sz="1200"/>
              <a:t>Kenmerk die één/meerdere aspecten gerelateerd aan de openbare ruimte in beeld brengt.</a:t>
            </a:r>
            <a:endParaRPr b="1" sz="1200"/>
          </a:p>
          <a:p>
            <a:pPr indent="0" lvl="0" marL="0" rtl="0" algn="l">
              <a:spcBef>
                <a:spcPts val="0"/>
              </a:spcBef>
              <a:spcAft>
                <a:spcPts val="0"/>
              </a:spcAft>
              <a:buClr>
                <a:srgbClr val="000000"/>
              </a:buClr>
              <a:buSzPts val="1200"/>
              <a:buFont typeface="Arial"/>
              <a:buNone/>
            </a:pPr>
            <a:r>
              <a:t/>
            </a:r>
            <a:endParaRPr b="1" sz="1200"/>
          </a:p>
          <a:p>
            <a:pPr indent="0" lvl="0" marL="0" rtl="0" algn="l">
              <a:spcBef>
                <a:spcPts val="0"/>
              </a:spcBef>
              <a:spcAft>
                <a:spcPts val="0"/>
              </a:spcAft>
              <a:buClr>
                <a:srgbClr val="000000"/>
              </a:buClr>
              <a:buSzPts val="1200"/>
              <a:buFont typeface="Arial"/>
              <a:buNone/>
            </a:pPr>
            <a:r>
              <a:rPr b="1" lang="nl-BE" sz="1200"/>
              <a:t>Wat is een RuimtelijkObject?</a:t>
            </a:r>
            <a:endParaRPr b="1" sz="1200"/>
          </a:p>
          <a:p>
            <a:pPr indent="0" lvl="0" marL="0" rtl="0" algn="l">
              <a:spcBef>
                <a:spcPts val="0"/>
              </a:spcBef>
              <a:spcAft>
                <a:spcPts val="0"/>
              </a:spcAft>
              <a:buClr>
                <a:srgbClr val="000000"/>
              </a:buClr>
              <a:buSzPts val="1200"/>
              <a:buFont typeface="Arial"/>
              <a:buNone/>
            </a:pPr>
            <a:r>
              <a:rPr lang="nl-BE" sz="1200"/>
              <a:t>Een entiteit met ruimtelijke kenmerken en een vaste geografische ligging.</a:t>
            </a:r>
            <a:endParaRPr sz="1200"/>
          </a:p>
          <a:p>
            <a:pPr indent="0" lvl="0" marL="0" rtl="0" algn="l">
              <a:spcBef>
                <a:spcPts val="0"/>
              </a:spcBef>
              <a:spcAft>
                <a:spcPts val="0"/>
              </a:spcAft>
              <a:buClr>
                <a:srgbClr val="000000"/>
              </a:buClr>
              <a:buSzPts val="1200"/>
              <a:buFont typeface="Arial"/>
              <a:buNone/>
            </a:pPr>
            <a:r>
              <a:t/>
            </a:r>
            <a:endParaRPr b="1" sz="1200"/>
          </a:p>
          <a:p>
            <a:pPr indent="0" lvl="0" marL="0" rtl="0" algn="l">
              <a:spcBef>
                <a:spcPts val="0"/>
              </a:spcBef>
              <a:spcAft>
                <a:spcPts val="0"/>
              </a:spcAft>
              <a:buClr>
                <a:srgbClr val="000000"/>
              </a:buClr>
              <a:buSzPts val="1200"/>
              <a:buFont typeface="Arial"/>
              <a:buNone/>
            </a:pPr>
            <a:r>
              <a:rPr b="1" lang="nl-BE" sz="1200"/>
              <a:t>Wat is een RuimtelijkObjectRelatie?</a:t>
            </a:r>
            <a:endParaRPr/>
          </a:p>
          <a:p>
            <a:pPr indent="0" lvl="0" marL="0" rtl="0" algn="l">
              <a:spcBef>
                <a:spcPts val="0"/>
              </a:spcBef>
              <a:spcAft>
                <a:spcPts val="0"/>
              </a:spcAft>
              <a:buClr>
                <a:srgbClr val="000000"/>
              </a:buClr>
              <a:buSzPts val="1200"/>
              <a:buFont typeface="Arial"/>
              <a:buNone/>
            </a:pPr>
            <a:r>
              <a:rPr lang="nl-BE" sz="1200"/>
              <a:t>Een Ruimtelijk Object Relatie verwijst naar de geometrische en topologische verbindingen tussen geografische entiteiten.</a:t>
            </a:r>
            <a:endParaRPr b="1" sz="1200"/>
          </a:p>
        </p:txBody>
      </p:sp>
      <p:sp>
        <p:nvSpPr>
          <p:cNvPr id="1236" name="Google Shape;1236;g2a600c3840c_0_162"/>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extLst>
                  <a:ext uri="http://customooxmlschemas.google.com/">
                    <go:slidesCustomData xmlns:go="http://customooxmlschemas.google.com/" textRoundtripDataId="8"/>
                  </a:ext>
                </a:extLst>
              </a:rPr>
              <a:t>Definities</a:t>
            </a:r>
            <a:endParaRPr b="1" i="0" sz="2200" u="none" cap="none" strike="noStrike">
              <a:solidFill>
                <a:srgbClr val="000000"/>
              </a:solidFill>
              <a:latin typeface="Arial"/>
              <a:ea typeface="Arial"/>
              <a:cs typeface="Arial"/>
              <a:sym typeface="Arial"/>
            </a:endParaRPr>
          </a:p>
        </p:txBody>
      </p:sp>
      <p:sp>
        <p:nvSpPr>
          <p:cNvPr id="1237" name="Google Shape;1237;g2a600c3840c_0_162"/>
          <p:cNvSpPr/>
          <p:nvPr/>
        </p:nvSpPr>
        <p:spPr>
          <a:xfrm>
            <a:off x="344150" y="2575113"/>
            <a:ext cx="315000" cy="30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1238" name="Google Shape;1238;g2a600c3840c_0_162"/>
          <p:cNvGrpSpPr/>
          <p:nvPr/>
        </p:nvGrpSpPr>
        <p:grpSpPr>
          <a:xfrm>
            <a:off x="3467524" y="2951542"/>
            <a:ext cx="1725891" cy="501940"/>
            <a:chOff x="6943296" y="513283"/>
            <a:chExt cx="213002" cy="172488"/>
          </a:xfrm>
        </p:grpSpPr>
        <p:sp>
          <p:nvSpPr>
            <p:cNvPr id="1239" name="Google Shape;1239;g2a600c3840c_0_162"/>
            <p:cNvSpPr/>
            <p:nvPr/>
          </p:nvSpPr>
          <p:spPr>
            <a:xfrm>
              <a:off x="6943298" y="56277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uitgevoerdDoor: Agent</a:t>
              </a:r>
              <a:endParaRPr b="0" i="0" sz="800" u="none" cap="none" strike="noStrike">
                <a:solidFill>
                  <a:srgbClr val="000000"/>
                </a:solidFill>
                <a:latin typeface="Arial"/>
                <a:ea typeface="Arial"/>
                <a:cs typeface="Arial"/>
                <a:sym typeface="Arial"/>
              </a:endParaRPr>
            </a:p>
          </p:txBody>
        </p:sp>
        <p:sp>
          <p:nvSpPr>
            <p:cNvPr id="1240" name="Google Shape;1240;g2a600c3840c_0_162"/>
            <p:cNvSpPr/>
            <p:nvPr/>
          </p:nvSpPr>
          <p:spPr>
            <a:xfrm>
              <a:off x="6943296" y="513283"/>
              <a:ext cx="213000" cy="51000"/>
            </a:xfrm>
            <a:prstGeom prst="rect">
              <a:avLst/>
            </a:prstGeom>
            <a:solidFill>
              <a:schemeClr val="accent6"/>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endParaRPr b="1" i="0" sz="800" u="none" cap="none" strike="noStrike">
                <a:solidFill>
                  <a:srgbClr val="FFFFFF"/>
                </a:solidFill>
                <a:latin typeface="Arial"/>
                <a:ea typeface="Arial"/>
                <a:cs typeface="Arial"/>
                <a:sym typeface="Arial"/>
              </a:endParaRPr>
            </a:p>
          </p:txBody>
        </p:sp>
      </p:grpSp>
      <p:grpSp>
        <p:nvGrpSpPr>
          <p:cNvPr id="1241" name="Google Shape;1241;g2a600c3840c_0_162"/>
          <p:cNvGrpSpPr/>
          <p:nvPr/>
        </p:nvGrpSpPr>
        <p:grpSpPr>
          <a:xfrm>
            <a:off x="538841" y="2776944"/>
            <a:ext cx="1725905" cy="837489"/>
            <a:chOff x="6943295" y="513283"/>
            <a:chExt cx="213001" cy="287797"/>
          </a:xfrm>
        </p:grpSpPr>
        <p:sp>
          <p:nvSpPr>
            <p:cNvPr id="1242" name="Google Shape;1242;g2a600c3840c_0_162"/>
            <p:cNvSpPr/>
            <p:nvPr/>
          </p:nvSpPr>
          <p:spPr>
            <a:xfrm>
              <a:off x="6943295" y="564080"/>
              <a:ext cx="213000" cy="237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BE" sz="800"/>
                <a:t>- geldigheid: Periode</a:t>
              </a:r>
              <a:endParaRPr sz="800"/>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locatie: Locatie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naam: LanguageString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RuimtelijkObjecttype</a:t>
              </a:r>
              <a:endParaRPr b="0" i="0" sz="800" u="none" cap="none" strike="noStrike">
                <a:solidFill>
                  <a:srgbClr val="000000"/>
                </a:solidFill>
                <a:latin typeface="Arial"/>
                <a:ea typeface="Arial"/>
                <a:cs typeface="Arial"/>
                <a:sym typeface="Arial"/>
              </a:endParaRPr>
            </a:p>
          </p:txBody>
        </p:sp>
        <p:sp>
          <p:nvSpPr>
            <p:cNvPr id="1243" name="Google Shape;1243;g2a600c3840c_0_16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a:t>
              </a:r>
              <a:endParaRPr b="1" i="0" sz="800" u="none" cap="none" strike="noStrike">
                <a:solidFill>
                  <a:srgbClr val="FFFFFF"/>
                </a:solidFill>
                <a:latin typeface="Arial"/>
                <a:ea typeface="Arial"/>
                <a:cs typeface="Arial"/>
                <a:sym typeface="Arial"/>
              </a:endParaRPr>
            </a:p>
          </p:txBody>
        </p:sp>
      </p:grpSp>
      <p:sp>
        <p:nvSpPr>
          <p:cNvPr id="1244" name="Google Shape;1244;g2a600c3840c_0_162"/>
          <p:cNvSpPr txBox="1"/>
          <p:nvPr/>
        </p:nvSpPr>
        <p:spPr>
          <a:xfrm>
            <a:off x="2185738" y="3044488"/>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+geobserveerdObject</a:t>
            </a:r>
            <a:endParaRPr b="0" i="0" sz="600" u="none" cap="none" strike="noStrike">
              <a:solidFill>
                <a:srgbClr val="000000"/>
              </a:solidFill>
              <a:latin typeface="Proxima Nova"/>
              <a:ea typeface="Proxima Nova"/>
              <a:cs typeface="Proxima Nova"/>
              <a:sym typeface="Proxima Nova"/>
            </a:endParaRPr>
          </a:p>
        </p:txBody>
      </p:sp>
      <p:cxnSp>
        <p:nvCxnSpPr>
          <p:cNvPr id="1245" name="Google Shape;1245;g2a600c3840c_0_162"/>
          <p:cNvCxnSpPr>
            <a:stCxn id="1246" idx="2"/>
            <a:endCxn id="1240" idx="0"/>
          </p:cNvCxnSpPr>
          <p:nvPr/>
        </p:nvCxnSpPr>
        <p:spPr>
          <a:xfrm>
            <a:off x="4330462" y="2136742"/>
            <a:ext cx="0" cy="814800"/>
          </a:xfrm>
          <a:prstGeom prst="straightConnector1">
            <a:avLst/>
          </a:prstGeom>
          <a:noFill/>
          <a:ln cap="flat" cmpd="sng" w="9525">
            <a:solidFill>
              <a:srgbClr val="595959"/>
            </a:solidFill>
            <a:prstDash val="solid"/>
            <a:round/>
            <a:headEnd len="sm" w="sm" type="none"/>
            <a:tailEnd len="sm" w="sm" type="none"/>
          </a:ln>
        </p:spPr>
      </p:cxnSp>
      <p:grpSp>
        <p:nvGrpSpPr>
          <p:cNvPr id="1247" name="Google Shape;1247;g2a600c3840c_0_162"/>
          <p:cNvGrpSpPr/>
          <p:nvPr/>
        </p:nvGrpSpPr>
        <p:grpSpPr>
          <a:xfrm>
            <a:off x="538396" y="1976612"/>
            <a:ext cx="2211748" cy="376900"/>
            <a:chOff x="6943294" y="538255"/>
            <a:chExt cx="213004" cy="129519"/>
          </a:xfrm>
        </p:grpSpPr>
        <p:sp>
          <p:nvSpPr>
            <p:cNvPr id="1248" name="Google Shape;1248;g2a600c3840c_0_162"/>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relatieType: RuimtelijkObjectRelatieType</a:t>
              </a:r>
              <a:endParaRPr b="0" i="0" sz="800" u="none" cap="none" strike="noStrike">
                <a:solidFill>
                  <a:srgbClr val="000000"/>
                </a:solidFill>
                <a:latin typeface="Arial"/>
                <a:ea typeface="Arial"/>
                <a:cs typeface="Arial"/>
                <a:sym typeface="Arial"/>
              </a:endParaRPr>
            </a:p>
          </p:txBody>
        </p:sp>
        <p:sp>
          <p:nvSpPr>
            <p:cNvPr id="1249" name="Google Shape;1249;g2a600c3840c_0_162"/>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RuimtelijkObjectRelatie</a:t>
              </a:r>
              <a:endParaRPr b="1" i="0" sz="800" u="none" cap="none" strike="noStrike">
                <a:solidFill>
                  <a:srgbClr val="FFFFFF"/>
                </a:solidFill>
                <a:latin typeface="Arial"/>
                <a:ea typeface="Arial"/>
                <a:cs typeface="Arial"/>
                <a:sym typeface="Arial"/>
              </a:endParaRPr>
            </a:p>
          </p:txBody>
        </p:sp>
      </p:grpSp>
      <p:cxnSp>
        <p:nvCxnSpPr>
          <p:cNvPr id="1250" name="Google Shape;1250;g2a600c3840c_0_162"/>
          <p:cNvCxnSpPr>
            <a:stCxn id="1237" idx="0"/>
          </p:cNvCxnSpPr>
          <p:nvPr/>
        </p:nvCxnSpPr>
        <p:spPr>
          <a:xfrm flipH="1" rot="10800000">
            <a:off x="501650" y="2354313"/>
            <a:ext cx="183000" cy="220800"/>
          </a:xfrm>
          <a:prstGeom prst="straightConnector1">
            <a:avLst/>
          </a:prstGeom>
          <a:noFill/>
          <a:ln cap="flat" cmpd="sng" w="9525">
            <a:solidFill>
              <a:schemeClr val="dk2"/>
            </a:solidFill>
            <a:prstDash val="dash"/>
            <a:round/>
            <a:headEnd len="sm" w="sm" type="none"/>
            <a:tailEnd len="sm" w="sm" type="none"/>
          </a:ln>
        </p:spPr>
      </p:cxnSp>
      <p:cxnSp>
        <p:nvCxnSpPr>
          <p:cNvPr id="1251" name="Google Shape;1251;g2a600c3840c_0_162"/>
          <p:cNvCxnSpPr>
            <a:stCxn id="1242" idx="3"/>
            <a:endCxn id="1239" idx="1"/>
          </p:cNvCxnSpPr>
          <p:nvPr/>
        </p:nvCxnSpPr>
        <p:spPr>
          <a:xfrm>
            <a:off x="2264738" y="3269599"/>
            <a:ext cx="1202700" cy="4800"/>
          </a:xfrm>
          <a:prstGeom prst="straightConnector1">
            <a:avLst/>
          </a:prstGeom>
          <a:noFill/>
          <a:ln cap="flat" cmpd="sng" w="9525">
            <a:solidFill>
              <a:schemeClr val="dk2"/>
            </a:solidFill>
            <a:prstDash val="solid"/>
            <a:round/>
            <a:headEnd len="med" w="med" type="none"/>
            <a:tailEnd len="med" w="med" type="none"/>
          </a:ln>
        </p:spPr>
      </p:cxnSp>
      <p:grpSp>
        <p:nvGrpSpPr>
          <p:cNvPr id="1252" name="Google Shape;1252;g2a600c3840c_0_162"/>
          <p:cNvGrpSpPr/>
          <p:nvPr/>
        </p:nvGrpSpPr>
        <p:grpSpPr>
          <a:xfrm>
            <a:off x="3359765" y="1743890"/>
            <a:ext cx="1725898" cy="501730"/>
            <a:chOff x="6943294" y="538255"/>
            <a:chExt cx="213003" cy="172422"/>
          </a:xfrm>
        </p:grpSpPr>
        <p:sp>
          <p:nvSpPr>
            <p:cNvPr id="1253" name="Google Shape;1253;g2a600c3840c_0_162"/>
            <p:cNvSpPr/>
            <p:nvPr/>
          </p:nvSpPr>
          <p:spPr>
            <a:xfrm>
              <a:off x="6943297" y="581077"/>
              <a:ext cx="213000" cy="1296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lang="nl-BE" sz="800"/>
                <a:t>toetsing: toetsingType </a:t>
              </a:r>
              <a:endParaRPr sz="800"/>
            </a:p>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type: RuimtelijkeIndicatorType </a:t>
              </a:r>
              <a:endParaRPr b="0" i="0" sz="800" u="none" cap="none" strike="noStrike">
                <a:solidFill>
                  <a:srgbClr val="000000"/>
                </a:solidFill>
                <a:latin typeface="Arial"/>
                <a:ea typeface="Arial"/>
                <a:cs typeface="Arial"/>
                <a:sym typeface="Arial"/>
              </a:endParaRPr>
            </a:p>
          </p:txBody>
        </p:sp>
        <p:sp>
          <p:nvSpPr>
            <p:cNvPr id="1254" name="Google Shape;1254;g2a600c3840c_0_162"/>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RuimtelijkeIndicator</a:t>
              </a:r>
              <a:endParaRPr b="1" i="0" sz="800" u="none" cap="none" strike="noStrike">
                <a:solidFill>
                  <a:srgbClr val="FFFFFF"/>
                </a:solidFill>
                <a:latin typeface="Arial"/>
                <a:ea typeface="Arial"/>
                <a:cs typeface="Arial"/>
                <a:sym typeface="Arial"/>
              </a:endParaRPr>
            </a:p>
          </p:txBody>
        </p:sp>
      </p:grpSp>
      <p:sp>
        <p:nvSpPr>
          <p:cNvPr id="1255" name="Google Shape;1255;g2a600c3840c_0_162"/>
          <p:cNvSpPr txBox="1"/>
          <p:nvPr/>
        </p:nvSpPr>
        <p:spPr>
          <a:xfrm>
            <a:off x="4267925" y="22139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+geobserveerdKenmerk</a:t>
            </a:r>
            <a:endParaRPr b="0" i="0" sz="600" u="none" cap="none" strike="noStrike">
              <a:solidFill>
                <a:srgbClr val="000000"/>
              </a:solidFill>
              <a:latin typeface="Proxima Nova"/>
              <a:ea typeface="Proxima Nova"/>
              <a:cs typeface="Proxima Nova"/>
              <a:sym typeface="Proxima Nova"/>
            </a:endParaRPr>
          </a:p>
        </p:txBody>
      </p:sp>
      <p:sp>
        <p:nvSpPr>
          <p:cNvPr id="1256" name="Google Shape;1256;g2a600c3840c_0_162"/>
          <p:cNvSpPr txBox="1"/>
          <p:nvPr/>
        </p:nvSpPr>
        <p:spPr>
          <a:xfrm>
            <a:off x="4118475" y="2213950"/>
            <a:ext cx="2031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1</a:t>
            </a:r>
            <a:endParaRPr b="0" i="0" sz="6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extLst>
                  <a:ext uri="http://customooxmlschemas.google.com/">
                    <go:slidesCustomData xmlns:go="http://customooxmlschemas.google.com/" textRoundtripDataId="1"/>
                  </a:ext>
                </a:extLst>
              </a:rPr>
              <a:t>Agenda</a:t>
            </a:r>
            <a:endParaRPr b="0" i="0" sz="1400" u="none" cap="none" strike="noStrike">
              <a:solidFill>
                <a:srgbClr val="000000"/>
              </a:solidFill>
              <a:latin typeface="Arial"/>
              <a:ea typeface="Arial"/>
              <a:cs typeface="Arial"/>
              <a:sym typeface="Arial"/>
            </a:endParaRPr>
          </a:p>
        </p:txBody>
      </p:sp>
      <p:graphicFrame>
        <p:nvGraphicFramePr>
          <p:cNvPr id="484" name="Google Shape;484;p1"/>
          <p:cNvGraphicFramePr/>
          <p:nvPr/>
        </p:nvGraphicFramePr>
        <p:xfrm>
          <a:off x="1016150" y="1081738"/>
          <a:ext cx="3000000" cy="3000000"/>
        </p:xfrm>
        <a:graphic>
          <a:graphicData uri="http://schemas.openxmlformats.org/drawingml/2006/table">
            <a:tbl>
              <a:tblPr>
                <a:noFill/>
                <a:tableStyleId>{6437DB9E-440C-4867-BD1E-C90FD138CDDA}</a:tableStyleId>
              </a:tblPr>
              <a:tblGrid>
                <a:gridCol w="1579325"/>
                <a:gridCol w="5532375"/>
              </a:tblGrid>
              <a:tr h="39777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09u05 - 09u10</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Welkom en agenda</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777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09u10 - 09u20</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Aanleiding en context</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7500">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09u20 - 09u</a:t>
                      </a:r>
                      <a:r>
                        <a:rPr lang="nl-BE"/>
                        <a:t>30</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Samenvatting vorige werkgroep</a:t>
                      </a:r>
                      <a:endParaRPr sz="1400" u="none" cap="none" strike="noStrike">
                        <a:highlight>
                          <a:schemeClr val="accent1"/>
                        </a:highlight>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777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09u</a:t>
                      </a:r>
                      <a:r>
                        <a:rPr lang="nl-BE"/>
                        <a:t>30</a:t>
                      </a:r>
                      <a:r>
                        <a:rPr lang="nl-BE" sz="1400" u="none" cap="none" strike="noStrike"/>
                        <a:t> - 09u</a:t>
                      </a:r>
                      <a:r>
                        <a:rPr lang="nl-BE"/>
                        <a:t>55</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lang="nl-BE"/>
                        <a:t>Overzicht van de aanpassingen</a:t>
                      </a:r>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777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09u</a:t>
                      </a:r>
                      <a:r>
                        <a:rPr lang="nl-BE"/>
                        <a:t>55</a:t>
                      </a:r>
                      <a:r>
                        <a:rPr lang="nl-BE" sz="1400" u="none" cap="none" strike="noStrike"/>
                        <a:t> - 10u</a:t>
                      </a:r>
                      <a:r>
                        <a:rPr lang="nl-BE" sz="1400" u="none" cap="none" strike="noStrike"/>
                        <a:t>1</a:t>
                      </a:r>
                      <a:r>
                        <a:rPr lang="nl-BE"/>
                        <a:t>5</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nl-BE"/>
                        <a:t>Datavoorbeelden</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777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10u</a:t>
                      </a:r>
                      <a:r>
                        <a:rPr lang="nl-BE" sz="1400" u="none" cap="none" strike="noStrike"/>
                        <a:t>1</a:t>
                      </a:r>
                      <a:r>
                        <a:rPr lang="nl-BE"/>
                        <a:t>5</a:t>
                      </a:r>
                      <a:r>
                        <a:rPr lang="nl-BE" sz="1400" u="none" cap="none" strike="noStrike"/>
                        <a:t> - 10u</a:t>
                      </a:r>
                      <a:r>
                        <a:rPr lang="nl-BE"/>
                        <a:t>40</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nl-BE"/>
                        <a:t>Gedetailleerd bespreking van nieuwe klassen</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9777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10u</a:t>
                      </a:r>
                      <a:r>
                        <a:rPr lang="nl-BE"/>
                        <a:t>4</a:t>
                      </a:r>
                      <a:r>
                        <a:rPr lang="nl-BE" sz="1400" u="none" cap="none" strike="noStrike"/>
                        <a:t>0 - 10u</a:t>
                      </a:r>
                      <a:r>
                        <a:rPr lang="nl-BE"/>
                        <a:t>50</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Pauze</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7475">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10u</a:t>
                      </a:r>
                      <a:r>
                        <a:rPr lang="nl-BE"/>
                        <a:t>5</a:t>
                      </a:r>
                      <a:r>
                        <a:rPr lang="nl-BE" sz="1400" u="none" cap="none" strike="noStrike"/>
                        <a:t>0 - 11u</a:t>
                      </a:r>
                      <a:r>
                        <a:rPr lang="nl-BE"/>
                        <a:t>5</a:t>
                      </a:r>
                      <a:r>
                        <a:rPr lang="nl-BE" sz="1400" u="none" cap="none" strike="noStrike"/>
                        <a:t>0</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nl-BE"/>
                        <a:t>Codelijsten</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6050">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11u</a:t>
                      </a:r>
                      <a:r>
                        <a:rPr lang="nl-BE"/>
                        <a:t>5</a:t>
                      </a:r>
                      <a:r>
                        <a:rPr lang="nl-BE" sz="1400" u="none" cap="none" strike="noStrike"/>
                        <a:t>0 - 1</a:t>
                      </a:r>
                      <a:r>
                        <a:rPr lang="nl-BE"/>
                        <a:t>2</a:t>
                      </a:r>
                      <a:r>
                        <a:rPr lang="nl-BE" sz="1400" u="none" cap="none" strike="noStrike"/>
                        <a:t>u</a:t>
                      </a:r>
                      <a:r>
                        <a:rPr lang="nl-BE"/>
                        <a:t>00</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nl-BE" sz="1400" u="none" cap="none" strike="noStrike"/>
                        <a:t>Q&amp;A en volgende stappen</a:t>
                      </a:r>
                      <a:endParaRPr sz="1400" u="none" cap="none" strike="noStrike"/>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g2a6e694efaa_3_9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Attributen</a:t>
            </a:r>
            <a:endParaRPr b="1" i="0" sz="2200" u="none" cap="none" strike="noStrike">
              <a:solidFill>
                <a:srgbClr val="000000"/>
              </a:solidFill>
              <a:latin typeface="Arial"/>
              <a:ea typeface="Arial"/>
              <a:cs typeface="Arial"/>
              <a:sym typeface="Arial"/>
            </a:endParaRPr>
          </a:p>
        </p:txBody>
      </p:sp>
      <p:sp>
        <p:nvSpPr>
          <p:cNvPr id="1262" name="Google Shape;1262;g2a6e694efaa_3_90"/>
          <p:cNvSpPr/>
          <p:nvPr/>
        </p:nvSpPr>
        <p:spPr>
          <a:xfrm>
            <a:off x="1011000" y="2588504"/>
            <a:ext cx="448500" cy="50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1263" name="Google Shape;1263;g2a6e694efaa_3_90"/>
          <p:cNvGrpSpPr/>
          <p:nvPr/>
        </p:nvGrpSpPr>
        <p:grpSpPr>
          <a:xfrm>
            <a:off x="5456918" y="3202920"/>
            <a:ext cx="2456765" cy="819301"/>
            <a:chOff x="6943296" y="513283"/>
            <a:chExt cx="213002" cy="172488"/>
          </a:xfrm>
        </p:grpSpPr>
        <p:sp>
          <p:nvSpPr>
            <p:cNvPr id="1264" name="Google Shape;1264;g2a6e694efaa_3_90"/>
            <p:cNvSpPr/>
            <p:nvPr/>
          </p:nvSpPr>
          <p:spPr>
            <a:xfrm>
              <a:off x="6943298" y="56277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1200" u="none" cap="none" strike="noStrike">
                  <a:solidFill>
                    <a:srgbClr val="000000"/>
                  </a:solidFill>
                  <a:latin typeface="Arial"/>
                  <a:ea typeface="Arial"/>
                  <a:cs typeface="Arial"/>
                  <a:sym typeface="Arial"/>
                </a:rPr>
                <a:t>- fenomeentijd: TemporeleEntiteit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1200" u="none" cap="none" strike="noStrike">
                  <a:solidFill>
                    <a:srgbClr val="000000"/>
                  </a:solidFill>
                  <a:latin typeface="Arial"/>
                  <a:ea typeface="Arial"/>
                  <a:cs typeface="Arial"/>
                  <a:sym typeface="Arial"/>
                </a:rPr>
                <a:t>- uitgevoerdDoor: Agent</a:t>
              </a:r>
              <a:endParaRPr b="0" i="0" sz="1200" u="none" cap="none" strike="noStrike">
                <a:solidFill>
                  <a:srgbClr val="000000"/>
                </a:solidFill>
                <a:latin typeface="Arial"/>
                <a:ea typeface="Arial"/>
                <a:cs typeface="Arial"/>
                <a:sym typeface="Arial"/>
              </a:endParaRPr>
            </a:p>
          </p:txBody>
        </p:sp>
        <p:sp>
          <p:nvSpPr>
            <p:cNvPr id="1265" name="Google Shape;1265;g2a6e694efaa_3_90"/>
            <p:cNvSpPr/>
            <p:nvPr/>
          </p:nvSpPr>
          <p:spPr>
            <a:xfrm>
              <a:off x="6943296" y="513283"/>
              <a:ext cx="213000" cy="51000"/>
            </a:xfrm>
            <a:prstGeom prst="rect">
              <a:avLst/>
            </a:prstGeom>
            <a:solidFill>
              <a:schemeClr val="accent6"/>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200" u="none" cap="none" strike="noStrike">
                  <a:solidFill>
                    <a:srgbClr val="FFFFFF"/>
                  </a:solidFill>
                  <a:latin typeface="Arial"/>
                  <a:ea typeface="Arial"/>
                  <a:cs typeface="Arial"/>
                  <a:sym typeface="Arial"/>
                </a:rPr>
                <a:t>Observatie</a:t>
              </a:r>
              <a:endParaRPr b="1" i="0" sz="1200" u="none" cap="none" strike="noStrike">
                <a:solidFill>
                  <a:srgbClr val="FFFFFF"/>
                </a:solidFill>
                <a:latin typeface="Arial"/>
                <a:ea typeface="Arial"/>
                <a:cs typeface="Arial"/>
                <a:sym typeface="Arial"/>
              </a:endParaRPr>
            </a:p>
          </p:txBody>
        </p:sp>
      </p:grpSp>
      <p:grpSp>
        <p:nvGrpSpPr>
          <p:cNvPr id="1266" name="Google Shape;1266;g2a6e694efaa_3_90"/>
          <p:cNvGrpSpPr/>
          <p:nvPr/>
        </p:nvGrpSpPr>
        <p:grpSpPr>
          <a:xfrm>
            <a:off x="1287707" y="2917927"/>
            <a:ext cx="2456775" cy="1367007"/>
            <a:chOff x="6943295" y="513283"/>
            <a:chExt cx="213001" cy="287797"/>
          </a:xfrm>
        </p:grpSpPr>
        <p:sp>
          <p:nvSpPr>
            <p:cNvPr id="1267" name="Google Shape;1267;g2a6e694efaa_3_90"/>
            <p:cNvSpPr/>
            <p:nvPr/>
          </p:nvSpPr>
          <p:spPr>
            <a:xfrm>
              <a:off x="6943295" y="564080"/>
              <a:ext cx="213000" cy="237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BE" sz="1200"/>
                <a:t>- geldigheid: Periode</a:t>
              </a:r>
              <a:endParaRPr sz="1200"/>
            </a:p>
            <a:p>
              <a:pPr indent="0" lvl="0" marL="0" marR="0" rtl="0" algn="l">
                <a:lnSpc>
                  <a:spcPct val="100000"/>
                </a:lnSpc>
                <a:spcBef>
                  <a:spcPts val="0"/>
                </a:spcBef>
                <a:spcAft>
                  <a:spcPts val="0"/>
                </a:spcAft>
                <a:buClr>
                  <a:srgbClr val="000000"/>
                </a:buClr>
                <a:buSzPts val="1400"/>
                <a:buFont typeface="Arial"/>
                <a:buNone/>
              </a:pPr>
              <a:r>
                <a:rPr b="0" i="0" lang="nl-BE" sz="1200" u="none" cap="none" strike="noStrike">
                  <a:solidFill>
                    <a:srgbClr val="000000"/>
                  </a:solidFill>
                  <a:latin typeface="Arial"/>
                  <a:ea typeface="Arial"/>
                  <a:cs typeface="Arial"/>
                  <a:sym typeface="Arial"/>
                </a:rPr>
                <a:t>- identificator: Identificator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1200" u="none" cap="none" strike="noStrike">
                  <a:solidFill>
                    <a:srgbClr val="000000"/>
                  </a:solidFill>
                  <a:latin typeface="Arial"/>
                  <a:ea typeface="Arial"/>
                  <a:cs typeface="Arial"/>
                  <a:sym typeface="Arial"/>
                </a:rPr>
                <a:t>- locatie: Locatie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1200" u="none" cap="none" strike="noStrike">
                  <a:solidFill>
                    <a:srgbClr val="000000"/>
                  </a:solidFill>
                  <a:latin typeface="Arial"/>
                  <a:ea typeface="Arial"/>
                  <a:cs typeface="Arial"/>
                  <a:sym typeface="Arial"/>
                </a:rPr>
                <a:t>- naam: LanguageString</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1200" u="none" cap="none" strike="noStrike">
                  <a:solidFill>
                    <a:srgbClr val="000000"/>
                  </a:solidFill>
                  <a:latin typeface="Arial"/>
                  <a:ea typeface="Arial"/>
                  <a:cs typeface="Arial"/>
                  <a:sym typeface="Arial"/>
                </a:rPr>
                <a:t>- type: RuimtelijkObjecttype</a:t>
              </a:r>
              <a:endParaRPr b="0" i="0" sz="1200" u="none" cap="none" strike="noStrike">
                <a:solidFill>
                  <a:srgbClr val="000000"/>
                </a:solidFill>
                <a:latin typeface="Arial"/>
                <a:ea typeface="Arial"/>
                <a:cs typeface="Arial"/>
                <a:sym typeface="Arial"/>
              </a:endParaRPr>
            </a:p>
          </p:txBody>
        </p:sp>
        <p:sp>
          <p:nvSpPr>
            <p:cNvPr id="1268" name="Google Shape;1268;g2a6e694efaa_3_90"/>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200" u="none" cap="none" strike="noStrike">
                  <a:solidFill>
                    <a:srgbClr val="FFFFFF"/>
                  </a:solidFill>
                  <a:latin typeface="Arial"/>
                  <a:ea typeface="Arial"/>
                  <a:cs typeface="Arial"/>
                  <a:sym typeface="Arial"/>
                </a:rPr>
                <a:t>RuimtelijkObject</a:t>
              </a:r>
              <a:endParaRPr b="1" i="0" sz="1200" u="none" cap="none" strike="noStrike">
                <a:solidFill>
                  <a:srgbClr val="FFFFFF"/>
                </a:solidFill>
                <a:latin typeface="Arial"/>
                <a:ea typeface="Arial"/>
                <a:cs typeface="Arial"/>
                <a:sym typeface="Arial"/>
              </a:endParaRPr>
            </a:p>
          </p:txBody>
        </p:sp>
      </p:grpSp>
      <p:sp>
        <p:nvSpPr>
          <p:cNvPr id="1269" name="Google Shape;1269;g2a6e694efaa_3_90"/>
          <p:cNvSpPr txBox="1"/>
          <p:nvPr/>
        </p:nvSpPr>
        <p:spPr>
          <a:xfrm>
            <a:off x="3632461" y="3354656"/>
            <a:ext cx="15366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1000" u="none" cap="none" strike="noStrike">
                <a:solidFill>
                  <a:srgbClr val="000000"/>
                </a:solidFill>
                <a:latin typeface="Proxima Nova"/>
                <a:ea typeface="Proxima Nova"/>
                <a:cs typeface="Proxima Nova"/>
                <a:sym typeface="Proxima Nova"/>
              </a:rPr>
              <a:t>+geobserveerdObject</a:t>
            </a:r>
            <a:endParaRPr b="0" i="0" sz="1000" u="none" cap="none" strike="noStrike">
              <a:solidFill>
                <a:srgbClr val="000000"/>
              </a:solidFill>
              <a:latin typeface="Proxima Nova"/>
              <a:ea typeface="Proxima Nova"/>
              <a:cs typeface="Proxima Nova"/>
              <a:sym typeface="Proxima Nova"/>
            </a:endParaRPr>
          </a:p>
        </p:txBody>
      </p:sp>
      <p:cxnSp>
        <p:nvCxnSpPr>
          <p:cNvPr id="1270" name="Google Shape;1270;g2a6e694efaa_3_90"/>
          <p:cNvCxnSpPr>
            <a:stCxn id="1271" idx="2"/>
            <a:endCxn id="1265" idx="0"/>
          </p:cNvCxnSpPr>
          <p:nvPr/>
        </p:nvCxnSpPr>
        <p:spPr>
          <a:xfrm>
            <a:off x="6685289" y="2076420"/>
            <a:ext cx="0" cy="1126500"/>
          </a:xfrm>
          <a:prstGeom prst="straightConnector1">
            <a:avLst/>
          </a:prstGeom>
          <a:noFill/>
          <a:ln cap="flat" cmpd="sng" w="9525">
            <a:solidFill>
              <a:srgbClr val="595959"/>
            </a:solidFill>
            <a:prstDash val="solid"/>
            <a:round/>
            <a:headEnd len="sm" w="sm" type="none"/>
            <a:tailEnd len="sm" w="sm" type="none"/>
          </a:ln>
        </p:spPr>
      </p:cxnSp>
      <p:grpSp>
        <p:nvGrpSpPr>
          <p:cNvPr id="1272" name="Google Shape;1272;g2a6e694efaa_3_90"/>
          <p:cNvGrpSpPr/>
          <p:nvPr/>
        </p:nvGrpSpPr>
        <p:grpSpPr>
          <a:xfrm>
            <a:off x="1287281" y="1611556"/>
            <a:ext cx="3148370" cy="615202"/>
            <a:chOff x="6943294" y="538255"/>
            <a:chExt cx="213004" cy="129519"/>
          </a:xfrm>
        </p:grpSpPr>
        <p:sp>
          <p:nvSpPr>
            <p:cNvPr id="1273" name="Google Shape;1273;g2a6e694efaa_3_90"/>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115398" lvl="0" marL="89998" marR="0" rtl="0" algn="l">
                <a:lnSpc>
                  <a:spcPct val="100000"/>
                </a:lnSpc>
                <a:spcBef>
                  <a:spcPts val="0"/>
                </a:spcBef>
                <a:spcAft>
                  <a:spcPts val="0"/>
                </a:spcAft>
                <a:buClr>
                  <a:srgbClr val="000000"/>
                </a:buClr>
                <a:buSzPts val="1200"/>
                <a:buFont typeface="Arial"/>
                <a:buChar char="-"/>
              </a:pPr>
              <a:r>
                <a:rPr b="0" i="0" lang="nl-BE" sz="1200" u="none" cap="none" strike="noStrike">
                  <a:solidFill>
                    <a:srgbClr val="000000"/>
                  </a:solidFill>
                  <a:latin typeface="Arial"/>
                  <a:ea typeface="Arial"/>
                  <a:cs typeface="Arial"/>
                  <a:sym typeface="Arial"/>
                </a:rPr>
                <a:t>relatieType: RuimtelijkObjectRelatieType</a:t>
              </a:r>
              <a:endParaRPr b="0" i="0" sz="1200" u="none" cap="none" strike="noStrike">
                <a:solidFill>
                  <a:srgbClr val="000000"/>
                </a:solidFill>
                <a:latin typeface="Arial"/>
                <a:ea typeface="Arial"/>
                <a:cs typeface="Arial"/>
                <a:sym typeface="Arial"/>
              </a:endParaRPr>
            </a:p>
          </p:txBody>
        </p:sp>
        <p:sp>
          <p:nvSpPr>
            <p:cNvPr id="1274" name="Google Shape;1274;g2a6e694efaa_3_90"/>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200" u="none" cap="none" strike="noStrike">
                  <a:solidFill>
                    <a:srgbClr val="FFFFFF"/>
                  </a:solidFill>
                  <a:latin typeface="Arial"/>
                  <a:ea typeface="Arial"/>
                  <a:cs typeface="Arial"/>
                  <a:sym typeface="Arial"/>
                </a:rPr>
                <a:t>RuimtelijkObjectRelatie</a:t>
              </a:r>
              <a:endParaRPr b="1" i="0" sz="1200" u="none" cap="none" strike="noStrike">
                <a:solidFill>
                  <a:srgbClr val="FFFFFF"/>
                </a:solidFill>
                <a:latin typeface="Arial"/>
                <a:ea typeface="Arial"/>
                <a:cs typeface="Arial"/>
                <a:sym typeface="Arial"/>
              </a:endParaRPr>
            </a:p>
          </p:txBody>
        </p:sp>
      </p:grpSp>
      <p:cxnSp>
        <p:nvCxnSpPr>
          <p:cNvPr id="1275" name="Google Shape;1275;g2a6e694efaa_3_90"/>
          <p:cNvCxnSpPr>
            <a:stCxn id="1262" idx="0"/>
          </p:cNvCxnSpPr>
          <p:nvPr/>
        </p:nvCxnSpPr>
        <p:spPr>
          <a:xfrm flipH="1" rot="10800000">
            <a:off x="1235250" y="2228204"/>
            <a:ext cx="260400" cy="360300"/>
          </a:xfrm>
          <a:prstGeom prst="straightConnector1">
            <a:avLst/>
          </a:prstGeom>
          <a:noFill/>
          <a:ln cap="flat" cmpd="sng" w="9525">
            <a:solidFill>
              <a:schemeClr val="dk2"/>
            </a:solidFill>
            <a:prstDash val="dash"/>
            <a:round/>
            <a:headEnd len="sm" w="sm" type="none"/>
            <a:tailEnd len="sm" w="sm" type="none"/>
          </a:ln>
        </p:spPr>
      </p:cxnSp>
      <p:cxnSp>
        <p:nvCxnSpPr>
          <p:cNvPr id="1276" name="Google Shape;1276;g2a6e694efaa_3_90"/>
          <p:cNvCxnSpPr>
            <a:stCxn id="1267" idx="3"/>
            <a:endCxn id="1264" idx="1"/>
          </p:cNvCxnSpPr>
          <p:nvPr/>
        </p:nvCxnSpPr>
        <p:spPr>
          <a:xfrm>
            <a:off x="3744471" y="3722070"/>
            <a:ext cx="1712400" cy="8100"/>
          </a:xfrm>
          <a:prstGeom prst="straightConnector1">
            <a:avLst/>
          </a:prstGeom>
          <a:noFill/>
          <a:ln cap="flat" cmpd="sng" w="9525">
            <a:solidFill>
              <a:schemeClr val="dk2"/>
            </a:solidFill>
            <a:prstDash val="solid"/>
            <a:round/>
            <a:headEnd len="med" w="med" type="none"/>
            <a:tailEnd len="med" w="med" type="none"/>
          </a:ln>
        </p:spPr>
      </p:cxnSp>
      <p:grpSp>
        <p:nvGrpSpPr>
          <p:cNvPr id="1277" name="Google Shape;1277;g2a6e694efaa_3_90"/>
          <p:cNvGrpSpPr/>
          <p:nvPr/>
        </p:nvGrpSpPr>
        <p:grpSpPr>
          <a:xfrm>
            <a:off x="5303525" y="1231721"/>
            <a:ext cx="2456775" cy="818968"/>
            <a:chOff x="6943294" y="538255"/>
            <a:chExt cx="213003" cy="172422"/>
          </a:xfrm>
        </p:grpSpPr>
        <p:sp>
          <p:nvSpPr>
            <p:cNvPr id="1278" name="Google Shape;1278;g2a6e694efaa_3_90"/>
            <p:cNvSpPr/>
            <p:nvPr/>
          </p:nvSpPr>
          <p:spPr>
            <a:xfrm>
              <a:off x="6943297" y="581077"/>
              <a:ext cx="213000" cy="1296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115398" lvl="0" marL="89998" marR="0" rtl="0" algn="l">
                <a:lnSpc>
                  <a:spcPct val="100000"/>
                </a:lnSpc>
                <a:spcBef>
                  <a:spcPts val="0"/>
                </a:spcBef>
                <a:spcAft>
                  <a:spcPts val="0"/>
                </a:spcAft>
                <a:buClr>
                  <a:srgbClr val="000000"/>
                </a:buClr>
                <a:buSzPts val="1200"/>
                <a:buFont typeface="Arial"/>
                <a:buChar char="-"/>
              </a:pPr>
              <a:r>
                <a:rPr lang="nl-BE" sz="1200"/>
                <a:t>toetsing: toetsingType </a:t>
              </a:r>
              <a:endParaRPr sz="1200"/>
            </a:p>
            <a:p>
              <a:pPr indent="-115398" lvl="0" marL="89998" marR="0" rtl="0" algn="l">
                <a:lnSpc>
                  <a:spcPct val="100000"/>
                </a:lnSpc>
                <a:spcBef>
                  <a:spcPts val="0"/>
                </a:spcBef>
                <a:spcAft>
                  <a:spcPts val="0"/>
                </a:spcAft>
                <a:buClr>
                  <a:srgbClr val="000000"/>
                </a:buClr>
                <a:buSzPts val="1200"/>
                <a:buFont typeface="Arial"/>
                <a:buChar char="-"/>
              </a:pPr>
              <a:r>
                <a:rPr b="0" i="0" lang="nl-BE" sz="1200" u="none" cap="none" strike="noStrike">
                  <a:solidFill>
                    <a:srgbClr val="000000"/>
                  </a:solidFill>
                  <a:latin typeface="Arial"/>
                  <a:ea typeface="Arial"/>
                  <a:cs typeface="Arial"/>
                  <a:sym typeface="Arial"/>
                </a:rPr>
                <a:t>type: RuimtelijkeIndicatorType </a:t>
              </a:r>
              <a:endParaRPr b="0" i="0" sz="1200" u="none" cap="none" strike="noStrike">
                <a:solidFill>
                  <a:srgbClr val="000000"/>
                </a:solidFill>
                <a:latin typeface="Arial"/>
                <a:ea typeface="Arial"/>
                <a:cs typeface="Arial"/>
                <a:sym typeface="Arial"/>
              </a:endParaRPr>
            </a:p>
          </p:txBody>
        </p:sp>
        <p:sp>
          <p:nvSpPr>
            <p:cNvPr id="1279" name="Google Shape;1279;g2a6e694efaa_3_90"/>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1200" u="none" cap="none" strike="noStrike">
                  <a:solidFill>
                    <a:srgbClr val="FFFFFF"/>
                  </a:solidFill>
                  <a:latin typeface="Arial"/>
                  <a:ea typeface="Arial"/>
                  <a:cs typeface="Arial"/>
                  <a:sym typeface="Arial"/>
                </a:rPr>
                <a:t>RuimtelijkeIndicator</a:t>
              </a:r>
              <a:endParaRPr b="1" i="0" sz="1200" u="none" cap="none" strike="noStrike">
                <a:solidFill>
                  <a:srgbClr val="FFFFFF"/>
                </a:solidFill>
                <a:latin typeface="Arial"/>
                <a:ea typeface="Arial"/>
                <a:cs typeface="Arial"/>
                <a:sym typeface="Arial"/>
              </a:endParaRPr>
            </a:p>
          </p:txBody>
        </p:sp>
      </p:grpSp>
      <p:sp>
        <p:nvSpPr>
          <p:cNvPr id="1280" name="Google Shape;1280;g2a6e694efaa_3_90"/>
          <p:cNvSpPr txBox="1"/>
          <p:nvPr/>
        </p:nvSpPr>
        <p:spPr>
          <a:xfrm>
            <a:off x="6596410" y="1998983"/>
            <a:ext cx="15366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1000" u="none" cap="none" strike="noStrike">
                <a:solidFill>
                  <a:srgbClr val="000000"/>
                </a:solidFill>
                <a:latin typeface="Proxima Nova"/>
                <a:ea typeface="Proxima Nova"/>
                <a:cs typeface="Proxima Nova"/>
                <a:sym typeface="Proxima Nova"/>
              </a:rPr>
              <a:t>+geobserveerdKenmerk</a:t>
            </a:r>
            <a:endParaRPr b="0" i="0" sz="1000" u="none" cap="none" strike="noStrike">
              <a:solidFill>
                <a:srgbClr val="000000"/>
              </a:solidFill>
              <a:latin typeface="Proxima Nova"/>
              <a:ea typeface="Proxima Nova"/>
              <a:cs typeface="Proxima Nova"/>
              <a:sym typeface="Proxima Nova"/>
            </a:endParaRPr>
          </a:p>
        </p:txBody>
      </p:sp>
      <p:sp>
        <p:nvSpPr>
          <p:cNvPr id="1281" name="Google Shape;1281;g2a6e694efaa_3_90"/>
          <p:cNvSpPr txBox="1"/>
          <p:nvPr/>
        </p:nvSpPr>
        <p:spPr>
          <a:xfrm>
            <a:off x="6383671" y="1998983"/>
            <a:ext cx="2892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1000" u="none" cap="none" strike="noStrike">
                <a:solidFill>
                  <a:srgbClr val="000000"/>
                </a:solidFill>
                <a:latin typeface="Proxima Nova"/>
                <a:ea typeface="Proxima Nova"/>
                <a:cs typeface="Proxima Nova"/>
                <a:sym typeface="Proxima Nova"/>
              </a:rPr>
              <a:t>1</a:t>
            </a:r>
            <a:endParaRPr b="0" i="0" sz="10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g2a6e694efaa_3_114"/>
          <p:cNvSpPr/>
          <p:nvPr/>
        </p:nvSpPr>
        <p:spPr>
          <a:xfrm>
            <a:off x="5395800" y="0"/>
            <a:ext cx="3748200" cy="5168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r>
              <a:rPr b="1" lang="nl-BE" sz="1200"/>
              <a:t>Kardinaliteit: [x … y]</a:t>
            </a:r>
            <a:endParaRPr b="1" sz="1200"/>
          </a:p>
          <a:p>
            <a:pPr indent="-304800" lvl="0" marL="457200" rtl="0" algn="l">
              <a:spcBef>
                <a:spcPts val="0"/>
              </a:spcBef>
              <a:spcAft>
                <a:spcPts val="0"/>
              </a:spcAft>
              <a:buSzPts val="1200"/>
              <a:buChar char="●"/>
            </a:pPr>
            <a:r>
              <a:rPr b="1" lang="nl-BE" sz="1200"/>
              <a:t>x: ondergrens</a:t>
            </a:r>
            <a:endParaRPr b="1" sz="1200"/>
          </a:p>
          <a:p>
            <a:pPr indent="-304800" lvl="1" marL="914400" rtl="0" algn="l">
              <a:spcBef>
                <a:spcPts val="0"/>
              </a:spcBef>
              <a:spcAft>
                <a:spcPts val="0"/>
              </a:spcAft>
              <a:buSzPts val="1200"/>
              <a:buChar char="○"/>
            </a:pPr>
            <a:r>
              <a:rPr b="1" lang="nl-BE" sz="1200"/>
              <a:t>optioneel → 0</a:t>
            </a:r>
            <a:endParaRPr b="1" sz="1200"/>
          </a:p>
          <a:p>
            <a:pPr indent="-304800" lvl="1" marL="914400" rtl="0" algn="l">
              <a:spcBef>
                <a:spcPts val="0"/>
              </a:spcBef>
              <a:spcAft>
                <a:spcPts val="0"/>
              </a:spcAft>
              <a:buSzPts val="1200"/>
              <a:buChar char="○"/>
            </a:pPr>
            <a:r>
              <a:rPr b="1" lang="nl-BE" sz="1200"/>
              <a:t>verplicht → 1</a:t>
            </a:r>
            <a:endParaRPr b="1" sz="1200"/>
          </a:p>
          <a:p>
            <a:pPr indent="-304800" lvl="0" marL="457200" rtl="0" algn="l">
              <a:spcBef>
                <a:spcPts val="0"/>
              </a:spcBef>
              <a:spcAft>
                <a:spcPts val="0"/>
              </a:spcAft>
              <a:buSzPts val="1200"/>
              <a:buChar char="●"/>
            </a:pPr>
            <a:r>
              <a:rPr b="1" lang="nl-BE" sz="1200"/>
              <a:t>y: bovengrens</a:t>
            </a:r>
            <a:endParaRPr b="1" sz="1200"/>
          </a:p>
          <a:p>
            <a:pPr indent="-304800" lvl="1" marL="914400" rtl="0" algn="l">
              <a:spcBef>
                <a:spcPts val="0"/>
              </a:spcBef>
              <a:spcAft>
                <a:spcPts val="0"/>
              </a:spcAft>
              <a:buSzPts val="1200"/>
              <a:buChar char="○"/>
            </a:pPr>
            <a:r>
              <a:rPr b="1" lang="nl-BE" sz="1200"/>
              <a:t>altijd 1 → 1</a:t>
            </a:r>
            <a:endParaRPr b="1" sz="1200"/>
          </a:p>
          <a:p>
            <a:pPr indent="-304800" lvl="1" marL="914400" rtl="0" algn="l">
              <a:spcBef>
                <a:spcPts val="0"/>
              </a:spcBef>
              <a:spcAft>
                <a:spcPts val="0"/>
              </a:spcAft>
              <a:buSzPts val="1200"/>
              <a:buChar char="○"/>
            </a:pPr>
            <a:r>
              <a:rPr b="1" lang="nl-BE" sz="1200"/>
              <a:t>meerdere mogelijk → *</a:t>
            </a:r>
            <a:endParaRPr b="1" sz="1200"/>
          </a:p>
          <a:p>
            <a:pPr indent="0" lvl="0" marL="0" rtl="0" algn="l">
              <a:spcBef>
                <a:spcPts val="0"/>
              </a:spcBef>
              <a:spcAft>
                <a:spcPts val="0"/>
              </a:spcAft>
              <a:buNone/>
            </a:pPr>
            <a:r>
              <a:t/>
            </a:r>
            <a:endParaRPr b="1" sz="1200"/>
          </a:p>
          <a:p>
            <a:pPr indent="0" lvl="0" marL="0" rtl="0" algn="l">
              <a:spcBef>
                <a:spcPts val="0"/>
              </a:spcBef>
              <a:spcAft>
                <a:spcPts val="0"/>
              </a:spcAft>
              <a:buNone/>
            </a:pPr>
            <a:r>
              <a:t/>
            </a:r>
            <a:endParaRPr b="1" sz="1200"/>
          </a:p>
        </p:txBody>
      </p:sp>
      <p:sp>
        <p:nvSpPr>
          <p:cNvPr id="1287" name="Google Shape;1287;g2a6e694efaa_3_114"/>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Kardinaliteiten</a:t>
            </a:r>
            <a:endParaRPr b="1" i="0" sz="2200" u="none" cap="none" strike="noStrike">
              <a:solidFill>
                <a:srgbClr val="000000"/>
              </a:solidFill>
              <a:latin typeface="Arial"/>
              <a:ea typeface="Arial"/>
              <a:cs typeface="Arial"/>
              <a:sym typeface="Arial"/>
            </a:endParaRPr>
          </a:p>
        </p:txBody>
      </p:sp>
      <p:grpSp>
        <p:nvGrpSpPr>
          <p:cNvPr id="1288" name="Google Shape;1288;g2a6e694efaa_3_114"/>
          <p:cNvGrpSpPr/>
          <p:nvPr/>
        </p:nvGrpSpPr>
        <p:grpSpPr>
          <a:xfrm>
            <a:off x="344150" y="1743864"/>
            <a:ext cx="5003175" cy="1870601"/>
            <a:chOff x="344150" y="1743864"/>
            <a:chExt cx="5003175" cy="1870601"/>
          </a:xfrm>
        </p:grpSpPr>
        <p:sp>
          <p:nvSpPr>
            <p:cNvPr id="1289" name="Google Shape;1289;g2a6e694efaa_3_114"/>
            <p:cNvSpPr/>
            <p:nvPr/>
          </p:nvSpPr>
          <p:spPr>
            <a:xfrm>
              <a:off x="344150" y="2575113"/>
              <a:ext cx="315000" cy="30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1290" name="Google Shape;1290;g2a6e694efaa_3_114"/>
            <p:cNvGrpSpPr/>
            <p:nvPr/>
          </p:nvGrpSpPr>
          <p:grpSpPr>
            <a:xfrm>
              <a:off x="3467524" y="2951542"/>
              <a:ext cx="1725891" cy="501940"/>
              <a:chOff x="6943296" y="513283"/>
              <a:chExt cx="213002" cy="172488"/>
            </a:xfrm>
          </p:grpSpPr>
          <p:sp>
            <p:nvSpPr>
              <p:cNvPr id="1291" name="Google Shape;1291;g2a6e694efaa_3_114"/>
              <p:cNvSpPr/>
              <p:nvPr/>
            </p:nvSpPr>
            <p:spPr>
              <a:xfrm>
                <a:off x="6943298" y="56277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uitgevoerdDoor: Agent</a:t>
                </a:r>
                <a:endParaRPr b="0" i="0" sz="800" u="none" cap="none" strike="noStrike">
                  <a:solidFill>
                    <a:srgbClr val="000000"/>
                  </a:solidFill>
                  <a:latin typeface="Arial"/>
                  <a:ea typeface="Arial"/>
                  <a:cs typeface="Arial"/>
                  <a:sym typeface="Arial"/>
                </a:endParaRPr>
              </a:p>
            </p:txBody>
          </p:sp>
          <p:sp>
            <p:nvSpPr>
              <p:cNvPr id="1292" name="Google Shape;1292;g2a6e694efaa_3_114"/>
              <p:cNvSpPr/>
              <p:nvPr/>
            </p:nvSpPr>
            <p:spPr>
              <a:xfrm>
                <a:off x="6943296" y="513283"/>
                <a:ext cx="213000" cy="51000"/>
              </a:xfrm>
              <a:prstGeom prst="rect">
                <a:avLst/>
              </a:prstGeom>
              <a:solidFill>
                <a:schemeClr val="accent6"/>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endParaRPr b="1" i="0" sz="800" u="none" cap="none" strike="noStrike">
                  <a:solidFill>
                    <a:srgbClr val="FFFFFF"/>
                  </a:solidFill>
                  <a:latin typeface="Arial"/>
                  <a:ea typeface="Arial"/>
                  <a:cs typeface="Arial"/>
                  <a:sym typeface="Arial"/>
                </a:endParaRPr>
              </a:p>
            </p:txBody>
          </p:sp>
        </p:grpSp>
        <p:grpSp>
          <p:nvGrpSpPr>
            <p:cNvPr id="1293" name="Google Shape;1293;g2a6e694efaa_3_114"/>
            <p:cNvGrpSpPr/>
            <p:nvPr/>
          </p:nvGrpSpPr>
          <p:grpSpPr>
            <a:xfrm>
              <a:off x="538838" y="2776975"/>
              <a:ext cx="1833300" cy="837489"/>
              <a:chOff x="6943295" y="513283"/>
              <a:chExt cx="213001" cy="287797"/>
            </a:xfrm>
          </p:grpSpPr>
          <p:sp>
            <p:nvSpPr>
              <p:cNvPr id="1294" name="Google Shape;1294;g2a6e694efaa_3_114"/>
              <p:cNvSpPr/>
              <p:nvPr/>
            </p:nvSpPr>
            <p:spPr>
              <a:xfrm>
                <a:off x="6943295" y="564080"/>
                <a:ext cx="213000" cy="237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BE" sz="800"/>
                  <a:t>- geldigheid: Periode [0…1]</a:t>
                </a:r>
                <a:endParaRPr sz="800"/>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 [0</a:t>
                </a:r>
                <a:r>
                  <a:rPr lang="nl-BE" sz="800"/>
                  <a: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locatie: Locatie [1</a:t>
                </a:r>
                <a:r>
                  <a:rPr lang="nl-BE" sz="800"/>
                  <a:t>…1]</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naam: LanguageString [1</a:t>
                </a:r>
                <a:r>
                  <a:rPr lang="nl-BE" sz="800"/>
                  <a:t>…1]</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RuimtelijkObjecttype [1</a:t>
                </a:r>
                <a:r>
                  <a:rPr lang="nl-BE" sz="800"/>
                  <a:t>…*]</a:t>
                </a:r>
                <a:endParaRPr b="0" i="0" sz="800" u="none" cap="none" strike="noStrike">
                  <a:solidFill>
                    <a:srgbClr val="000000"/>
                  </a:solidFill>
                  <a:latin typeface="Arial"/>
                  <a:ea typeface="Arial"/>
                  <a:cs typeface="Arial"/>
                  <a:sym typeface="Arial"/>
                </a:endParaRPr>
              </a:p>
            </p:txBody>
          </p:sp>
          <p:sp>
            <p:nvSpPr>
              <p:cNvPr id="1295" name="Google Shape;1295;g2a6e694efaa_3_114"/>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a:t>
                </a:r>
                <a:endParaRPr b="1" i="0" sz="800" u="none" cap="none" strike="noStrike">
                  <a:solidFill>
                    <a:srgbClr val="FFFFFF"/>
                  </a:solidFill>
                  <a:latin typeface="Arial"/>
                  <a:ea typeface="Arial"/>
                  <a:cs typeface="Arial"/>
                  <a:sym typeface="Arial"/>
                </a:endParaRPr>
              </a:p>
            </p:txBody>
          </p:sp>
        </p:grpSp>
        <p:sp>
          <p:nvSpPr>
            <p:cNvPr id="1296" name="Google Shape;1296;g2a6e694efaa_3_114"/>
            <p:cNvSpPr txBox="1"/>
            <p:nvPr/>
          </p:nvSpPr>
          <p:spPr>
            <a:xfrm>
              <a:off x="2326425" y="3044475"/>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+geobserveerdObject</a:t>
              </a:r>
              <a:endParaRPr b="0" i="0" sz="600" u="none" cap="none" strike="noStrike">
                <a:solidFill>
                  <a:srgbClr val="000000"/>
                </a:solidFill>
                <a:latin typeface="Proxima Nova"/>
                <a:ea typeface="Proxima Nova"/>
                <a:cs typeface="Proxima Nova"/>
                <a:sym typeface="Proxima Nova"/>
              </a:endParaRPr>
            </a:p>
          </p:txBody>
        </p:sp>
        <p:grpSp>
          <p:nvGrpSpPr>
            <p:cNvPr id="1297" name="Google Shape;1297;g2a6e694efaa_3_114"/>
            <p:cNvGrpSpPr/>
            <p:nvPr/>
          </p:nvGrpSpPr>
          <p:grpSpPr>
            <a:xfrm>
              <a:off x="3359824" y="1743864"/>
              <a:ext cx="1941308" cy="501747"/>
              <a:chOff x="6943294" y="538255"/>
              <a:chExt cx="213003" cy="172422"/>
            </a:xfrm>
          </p:grpSpPr>
          <p:sp>
            <p:nvSpPr>
              <p:cNvPr id="1298" name="Google Shape;1298;g2a6e694efaa_3_114"/>
              <p:cNvSpPr/>
              <p:nvPr/>
            </p:nvSpPr>
            <p:spPr>
              <a:xfrm>
                <a:off x="6943297" y="581077"/>
                <a:ext cx="213000" cy="1296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lang="nl-BE" sz="800"/>
                  <a:t>toetsing: toetsingType [0…1]</a:t>
                </a:r>
                <a:endParaRPr sz="800"/>
              </a:p>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type: RuimtelijkeIndicatorType [0</a:t>
                </a:r>
                <a:r>
                  <a:rPr lang="nl-BE" sz="800"/>
                  <a:t>…1]</a:t>
                </a:r>
                <a:endParaRPr b="0" i="0" sz="800" u="none" cap="none" strike="noStrike">
                  <a:solidFill>
                    <a:srgbClr val="000000"/>
                  </a:solidFill>
                  <a:latin typeface="Arial"/>
                  <a:ea typeface="Arial"/>
                  <a:cs typeface="Arial"/>
                  <a:sym typeface="Arial"/>
                </a:endParaRPr>
              </a:p>
            </p:txBody>
          </p:sp>
          <p:sp>
            <p:nvSpPr>
              <p:cNvPr id="1299" name="Google Shape;1299;g2a6e694efaa_3_114"/>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RuimtelijkeIndicator</a:t>
                </a:r>
                <a:endParaRPr b="1" i="0" sz="800" u="none" cap="none" strike="noStrike">
                  <a:solidFill>
                    <a:srgbClr val="FFFFFF"/>
                  </a:solidFill>
                  <a:latin typeface="Arial"/>
                  <a:ea typeface="Arial"/>
                  <a:cs typeface="Arial"/>
                  <a:sym typeface="Arial"/>
                </a:endParaRPr>
              </a:p>
            </p:txBody>
          </p:sp>
        </p:grpSp>
        <p:cxnSp>
          <p:nvCxnSpPr>
            <p:cNvPr id="1300" name="Google Shape;1300;g2a6e694efaa_3_114"/>
            <p:cNvCxnSpPr>
              <a:stCxn id="1298" idx="2"/>
              <a:endCxn id="1292" idx="0"/>
            </p:cNvCxnSpPr>
            <p:nvPr/>
          </p:nvCxnSpPr>
          <p:spPr>
            <a:xfrm>
              <a:off x="4330491" y="2245611"/>
              <a:ext cx="0" cy="705900"/>
            </a:xfrm>
            <a:prstGeom prst="straightConnector1">
              <a:avLst/>
            </a:prstGeom>
            <a:noFill/>
            <a:ln cap="flat" cmpd="sng" w="9525">
              <a:solidFill>
                <a:srgbClr val="595959"/>
              </a:solidFill>
              <a:prstDash val="solid"/>
              <a:round/>
              <a:headEnd len="sm" w="sm" type="none"/>
              <a:tailEnd len="sm" w="sm" type="none"/>
            </a:ln>
          </p:spPr>
        </p:cxnSp>
        <p:sp>
          <p:nvSpPr>
            <p:cNvPr id="1301" name="Google Shape;1301;g2a6e694efaa_3_114"/>
            <p:cNvSpPr txBox="1"/>
            <p:nvPr/>
          </p:nvSpPr>
          <p:spPr>
            <a:xfrm>
              <a:off x="4267925" y="22139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+geobserveerdKenmerk</a:t>
              </a:r>
              <a:endParaRPr b="0" i="0" sz="600" u="none" cap="none" strike="noStrike">
                <a:solidFill>
                  <a:srgbClr val="000000"/>
                </a:solidFill>
                <a:latin typeface="Proxima Nova"/>
                <a:ea typeface="Proxima Nova"/>
                <a:cs typeface="Proxima Nova"/>
                <a:sym typeface="Proxima Nova"/>
              </a:endParaRPr>
            </a:p>
          </p:txBody>
        </p:sp>
        <p:sp>
          <p:nvSpPr>
            <p:cNvPr id="1302" name="Google Shape;1302;g2a6e694efaa_3_114"/>
            <p:cNvSpPr txBox="1"/>
            <p:nvPr/>
          </p:nvSpPr>
          <p:spPr>
            <a:xfrm>
              <a:off x="4118475" y="2213950"/>
              <a:ext cx="2031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1</a:t>
              </a:r>
              <a:endParaRPr b="0" i="0" sz="600" u="none" cap="none" strike="noStrike">
                <a:solidFill>
                  <a:srgbClr val="000000"/>
                </a:solidFill>
                <a:latin typeface="Proxima Nova"/>
                <a:ea typeface="Proxima Nova"/>
                <a:cs typeface="Proxima Nova"/>
                <a:sym typeface="Proxima Nova"/>
              </a:endParaRPr>
            </a:p>
          </p:txBody>
        </p:sp>
        <p:grpSp>
          <p:nvGrpSpPr>
            <p:cNvPr id="1303" name="Google Shape;1303;g2a6e694efaa_3_114"/>
            <p:cNvGrpSpPr/>
            <p:nvPr/>
          </p:nvGrpSpPr>
          <p:grpSpPr>
            <a:xfrm>
              <a:off x="538717" y="1976605"/>
              <a:ext cx="2428736" cy="376926"/>
              <a:chOff x="6943294" y="538255"/>
              <a:chExt cx="213004" cy="129519"/>
            </a:xfrm>
          </p:grpSpPr>
          <p:sp>
            <p:nvSpPr>
              <p:cNvPr id="1304" name="Google Shape;1304;g2a6e694efaa_3_114"/>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relatieType: RuimtelijkObjectRelatieType [0</a:t>
                </a:r>
                <a:r>
                  <a:rPr lang="nl-BE" sz="800"/>
                  <a:t>…*</a:t>
                </a:r>
                <a:r>
                  <a:rPr b="0" i="0" lang="nl-BE"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sp>
            <p:nvSpPr>
              <p:cNvPr id="1305" name="Google Shape;1305;g2a6e694efaa_3_114"/>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RuimtelijkObjectRelatie</a:t>
                </a:r>
                <a:endParaRPr b="1" i="0" sz="800" u="none" cap="none" strike="noStrike">
                  <a:solidFill>
                    <a:srgbClr val="FFFFFF"/>
                  </a:solidFill>
                  <a:latin typeface="Arial"/>
                  <a:ea typeface="Arial"/>
                  <a:cs typeface="Arial"/>
                  <a:sym typeface="Arial"/>
                </a:endParaRPr>
              </a:p>
            </p:txBody>
          </p:sp>
        </p:grpSp>
        <p:cxnSp>
          <p:nvCxnSpPr>
            <p:cNvPr id="1306" name="Google Shape;1306;g2a6e694efaa_3_114"/>
            <p:cNvCxnSpPr>
              <a:stCxn id="1289" idx="0"/>
            </p:cNvCxnSpPr>
            <p:nvPr/>
          </p:nvCxnSpPr>
          <p:spPr>
            <a:xfrm flipH="1" rot="10800000">
              <a:off x="501650" y="2354313"/>
              <a:ext cx="183000" cy="220800"/>
            </a:xfrm>
            <a:prstGeom prst="straightConnector1">
              <a:avLst/>
            </a:prstGeom>
            <a:noFill/>
            <a:ln cap="flat" cmpd="sng" w="9525">
              <a:solidFill>
                <a:schemeClr val="dk2"/>
              </a:solidFill>
              <a:prstDash val="dash"/>
              <a:round/>
              <a:headEnd len="sm" w="sm" type="none"/>
              <a:tailEnd len="sm" w="sm" type="none"/>
            </a:ln>
          </p:spPr>
        </p:cxnSp>
        <p:cxnSp>
          <p:nvCxnSpPr>
            <p:cNvPr id="1307" name="Google Shape;1307;g2a6e694efaa_3_114"/>
            <p:cNvCxnSpPr>
              <a:stCxn id="1294" idx="3"/>
              <a:endCxn id="1291" idx="1"/>
            </p:cNvCxnSpPr>
            <p:nvPr/>
          </p:nvCxnSpPr>
          <p:spPr>
            <a:xfrm>
              <a:off x="2372129" y="3269630"/>
              <a:ext cx="1095300" cy="4800"/>
            </a:xfrm>
            <a:prstGeom prst="straightConnector1">
              <a:avLst/>
            </a:prstGeom>
            <a:noFill/>
            <a:ln cap="flat" cmpd="sng" w="9525">
              <a:solidFill>
                <a:schemeClr val="dk2"/>
              </a:solidFill>
              <a:prstDash val="solid"/>
              <a:round/>
              <a:headEnd len="med" w="med" type="none"/>
              <a:tailEnd len="med" w="med" type="none"/>
            </a:ln>
          </p:spPr>
        </p:cxnSp>
      </p:grpSp>
      <p:sp>
        <p:nvSpPr>
          <p:cNvPr id="1308" name="Google Shape;1308;g2a6e694efaa_3_114"/>
          <p:cNvSpPr txBox="1"/>
          <p:nvPr/>
        </p:nvSpPr>
        <p:spPr>
          <a:xfrm>
            <a:off x="5442350" y="3484050"/>
            <a:ext cx="3701700" cy="16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300">
                <a:solidFill>
                  <a:schemeClr val="dk1"/>
                </a:solidFill>
                <a:latin typeface="Proxima Nova"/>
                <a:ea typeface="Proxima Nova"/>
                <a:cs typeface="Proxima Nova"/>
                <a:sym typeface="Proxima Nova"/>
              </a:rPr>
              <a:t>Hoe vaak kunnen bepaalde attributen voorkomen? </a:t>
            </a:r>
            <a:endParaRPr b="1"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nl-BE" sz="1200">
                <a:solidFill>
                  <a:schemeClr val="dk1"/>
                </a:solidFill>
                <a:latin typeface="Proxima Nova"/>
                <a:ea typeface="Proxima Nova"/>
                <a:cs typeface="Proxima Nova"/>
                <a:sym typeface="Proxima Nova"/>
              </a:rPr>
              <a:t>⇒ Kunnen meerdere identificatoren worden gekoppeld aan een ruimtelijk object?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300">
              <a:solidFill>
                <a:schemeClr val="dk1"/>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2" name="Shape 1312"/>
        <p:cNvGrpSpPr/>
        <p:nvPr/>
      </p:nvGrpSpPr>
      <p:grpSpPr>
        <a:xfrm>
          <a:off x="0" y="0"/>
          <a:ext cx="0" cy="0"/>
          <a:chOff x="0" y="0"/>
          <a:chExt cx="0" cy="0"/>
        </a:xfrm>
      </p:grpSpPr>
      <p:pic>
        <p:nvPicPr>
          <p:cNvPr id="1313" name="Google Shape;1313;p22">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g2a8b5a20f80_1_16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200" u="none" cap="none" strike="noStrike">
                <a:solidFill>
                  <a:srgbClr val="000000"/>
                </a:solidFill>
                <a:latin typeface="Arial"/>
                <a:ea typeface="Arial"/>
                <a:cs typeface="Arial"/>
                <a:sym typeface="Arial"/>
              </a:rPr>
              <a:t>Overzicht van de planning</a:t>
            </a:r>
            <a:endParaRPr b="0" i="0" sz="1400" u="none" cap="none" strike="noStrike">
              <a:solidFill>
                <a:srgbClr val="000000"/>
              </a:solidFill>
              <a:latin typeface="Arial"/>
              <a:ea typeface="Arial"/>
              <a:cs typeface="Arial"/>
              <a:sym typeface="Arial"/>
            </a:endParaRPr>
          </a:p>
        </p:txBody>
      </p:sp>
      <p:cxnSp>
        <p:nvCxnSpPr>
          <p:cNvPr id="1319" name="Google Shape;1319;g2a8b5a20f80_1_168"/>
          <p:cNvCxnSpPr>
            <a:stCxn id="1320" idx="2"/>
          </p:cNvCxnSpPr>
          <p:nvPr/>
        </p:nvCxnSpPr>
        <p:spPr>
          <a:xfrm flipH="1">
            <a:off x="2686313" y="3159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1321" name="Google Shape;1321;g2a8b5a20f80_1_168"/>
          <p:cNvCxnSpPr>
            <a:stCxn id="1322" idx="2"/>
            <a:endCxn id="1323" idx="2"/>
          </p:cNvCxnSpPr>
          <p:nvPr/>
        </p:nvCxnSpPr>
        <p:spPr>
          <a:xfrm>
            <a:off x="4274049" y="3176119"/>
            <a:ext cx="0" cy="471900"/>
          </a:xfrm>
          <a:prstGeom prst="straightConnector1">
            <a:avLst/>
          </a:prstGeom>
          <a:noFill/>
          <a:ln cap="sq" cmpd="sng" w="12700">
            <a:solidFill>
              <a:srgbClr val="454034"/>
            </a:solidFill>
            <a:prstDash val="solid"/>
            <a:round/>
            <a:headEnd len="med" w="med" type="diamond"/>
            <a:tailEnd len="sm" w="sm" type="none"/>
          </a:ln>
        </p:spPr>
      </p:cxnSp>
      <p:cxnSp>
        <p:nvCxnSpPr>
          <p:cNvPr id="1324" name="Google Shape;1324;g2a8b5a20f80_1_168"/>
          <p:cNvCxnSpPr>
            <a:stCxn id="1325" idx="2"/>
            <a:endCxn id="1326" idx="0"/>
          </p:cNvCxnSpPr>
          <p:nvPr/>
        </p:nvCxnSpPr>
        <p:spPr>
          <a:xfrm>
            <a:off x="3485812" y="3869813"/>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1327" name="Google Shape;1327;g2a8b5a20f80_1_168"/>
          <p:cNvCxnSpPr>
            <a:stCxn id="1328" idx="2"/>
            <a:endCxn id="1329" idx="0"/>
          </p:cNvCxnSpPr>
          <p:nvPr/>
        </p:nvCxnSpPr>
        <p:spPr>
          <a:xfrm>
            <a:off x="1856201" y="3869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1330" name="Google Shape;1330;g2a8b5a20f80_1_168"/>
          <p:cNvCxnSpPr>
            <a:endCxn id="1331" idx="0"/>
          </p:cNvCxnSpPr>
          <p:nvPr/>
        </p:nvCxnSpPr>
        <p:spPr>
          <a:xfrm flipH="1">
            <a:off x="4894889" y="3863116"/>
            <a:ext cx="4500" cy="290700"/>
          </a:xfrm>
          <a:prstGeom prst="straightConnector1">
            <a:avLst/>
          </a:prstGeom>
          <a:noFill/>
          <a:ln cap="sq" cmpd="sng" w="12700">
            <a:solidFill>
              <a:srgbClr val="454034"/>
            </a:solidFill>
            <a:prstDash val="solid"/>
            <a:round/>
            <a:headEnd len="sm" w="sm" type="none"/>
            <a:tailEnd len="med" w="med" type="diamond"/>
          </a:ln>
        </p:spPr>
      </p:cxnSp>
      <p:sp>
        <p:nvSpPr>
          <p:cNvPr id="1332" name="Google Shape;1332;g2a8b5a20f80_1_168"/>
          <p:cNvSpPr txBox="1"/>
          <p:nvPr/>
        </p:nvSpPr>
        <p:spPr>
          <a:xfrm>
            <a:off x="634000" y="3643350"/>
            <a:ext cx="814800" cy="2286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oktober</a:t>
            </a:r>
            <a:endParaRPr b="0" i="0" sz="1400" u="none" cap="none" strike="noStrike">
              <a:solidFill>
                <a:srgbClr val="000000"/>
              </a:solidFill>
              <a:latin typeface="Arial"/>
              <a:ea typeface="Arial"/>
              <a:cs typeface="Arial"/>
              <a:sym typeface="Arial"/>
            </a:endParaRPr>
          </a:p>
        </p:txBody>
      </p:sp>
      <p:sp>
        <p:nvSpPr>
          <p:cNvPr id="1333" name="Google Shape;1333;g2a8b5a20f80_1_168"/>
          <p:cNvSpPr/>
          <p:nvPr/>
        </p:nvSpPr>
        <p:spPr>
          <a:xfrm rot="5400000">
            <a:off x="7765275" y="3569874"/>
            <a:ext cx="456900" cy="1554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1334" name="Google Shape;1334;g2a8b5a20f80_1_168"/>
          <p:cNvCxnSpPr>
            <a:stCxn id="1335" idx="2"/>
          </p:cNvCxnSpPr>
          <p:nvPr/>
        </p:nvCxnSpPr>
        <p:spPr>
          <a:xfrm>
            <a:off x="1183076" y="3145780"/>
            <a:ext cx="900" cy="419100"/>
          </a:xfrm>
          <a:prstGeom prst="straightConnector1">
            <a:avLst/>
          </a:prstGeom>
          <a:noFill/>
          <a:ln cap="sq" cmpd="sng" w="12700">
            <a:solidFill>
              <a:srgbClr val="454034"/>
            </a:solidFill>
            <a:prstDash val="solid"/>
            <a:round/>
            <a:headEnd len="med" w="med" type="diamond"/>
            <a:tailEnd len="sm" w="sm" type="none"/>
          </a:ln>
        </p:spPr>
      </p:cxnSp>
      <p:cxnSp>
        <p:nvCxnSpPr>
          <p:cNvPr id="1336" name="Google Shape;1336;g2a8b5a20f80_1_168"/>
          <p:cNvCxnSpPr/>
          <p:nvPr/>
        </p:nvCxnSpPr>
        <p:spPr>
          <a:xfrm>
            <a:off x="7076953" y="3135623"/>
            <a:ext cx="0" cy="477000"/>
          </a:xfrm>
          <a:prstGeom prst="straightConnector1">
            <a:avLst/>
          </a:prstGeom>
          <a:noFill/>
          <a:ln cap="sq" cmpd="sng" w="12700">
            <a:solidFill>
              <a:srgbClr val="454034"/>
            </a:solidFill>
            <a:prstDash val="solid"/>
            <a:round/>
            <a:headEnd len="med" w="med" type="diamond"/>
            <a:tailEnd len="sm" w="sm" type="none"/>
          </a:ln>
        </p:spPr>
      </p:cxnSp>
      <p:sp>
        <p:nvSpPr>
          <p:cNvPr id="1328" name="Google Shape;1328;g2a8b5a20f80_1_168"/>
          <p:cNvSpPr txBox="1"/>
          <p:nvPr/>
        </p:nvSpPr>
        <p:spPr>
          <a:xfrm>
            <a:off x="1448801" y="3642125"/>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november</a:t>
            </a:r>
            <a:endParaRPr b="1" i="0" sz="1000" u="none" cap="none" strike="noStrike">
              <a:solidFill>
                <a:schemeClr val="lt1"/>
              </a:solidFill>
              <a:latin typeface="Arial"/>
              <a:ea typeface="Arial"/>
              <a:cs typeface="Arial"/>
              <a:sym typeface="Arial"/>
            </a:endParaRPr>
          </a:p>
        </p:txBody>
      </p:sp>
      <p:sp>
        <p:nvSpPr>
          <p:cNvPr id="1337" name="Google Shape;1337;g2a8b5a20f80_1_168"/>
          <p:cNvSpPr txBox="1"/>
          <p:nvPr/>
        </p:nvSpPr>
        <p:spPr>
          <a:xfrm>
            <a:off x="2263600" y="363795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december</a:t>
            </a:r>
            <a:endParaRPr b="1" i="0" sz="1000" u="none" cap="none" strike="noStrike">
              <a:solidFill>
                <a:schemeClr val="dk1"/>
              </a:solidFill>
              <a:latin typeface="Arial"/>
              <a:ea typeface="Arial"/>
              <a:cs typeface="Arial"/>
              <a:sym typeface="Arial"/>
            </a:endParaRPr>
          </a:p>
        </p:txBody>
      </p:sp>
      <p:sp>
        <p:nvSpPr>
          <p:cNvPr id="1325" name="Google Shape;1325;g2a8b5a20f80_1_168"/>
          <p:cNvSpPr txBox="1"/>
          <p:nvPr/>
        </p:nvSpPr>
        <p:spPr>
          <a:xfrm>
            <a:off x="3078412" y="3642113"/>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januari</a:t>
            </a:r>
            <a:endParaRPr b="1" i="0" sz="1000" u="none" cap="none" strike="noStrike">
              <a:solidFill>
                <a:schemeClr val="lt1"/>
              </a:solidFill>
              <a:latin typeface="Arial"/>
              <a:ea typeface="Arial"/>
              <a:cs typeface="Arial"/>
              <a:sym typeface="Arial"/>
            </a:endParaRPr>
          </a:p>
        </p:txBody>
      </p:sp>
      <p:sp>
        <p:nvSpPr>
          <p:cNvPr id="1338" name="Google Shape;1338;g2a8b5a20f80_1_168"/>
          <p:cNvSpPr txBox="1"/>
          <p:nvPr/>
        </p:nvSpPr>
        <p:spPr>
          <a:xfrm>
            <a:off x="3893200" y="3635938"/>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februari</a:t>
            </a:r>
            <a:endParaRPr b="0" i="0" sz="1400" u="none" cap="none" strike="noStrike">
              <a:solidFill>
                <a:srgbClr val="000000"/>
              </a:solidFill>
              <a:latin typeface="Arial"/>
              <a:ea typeface="Arial"/>
              <a:cs typeface="Arial"/>
              <a:sym typeface="Arial"/>
            </a:endParaRPr>
          </a:p>
        </p:txBody>
      </p:sp>
      <p:sp>
        <p:nvSpPr>
          <p:cNvPr id="1339" name="Google Shape;1339;g2a8b5a20f80_1_168"/>
          <p:cNvSpPr txBox="1"/>
          <p:nvPr/>
        </p:nvSpPr>
        <p:spPr>
          <a:xfrm>
            <a:off x="4708000" y="3640400"/>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maart</a:t>
            </a:r>
            <a:endParaRPr b="1" i="0" sz="1000" u="none" cap="none" strike="noStrike">
              <a:solidFill>
                <a:schemeClr val="lt1"/>
              </a:solidFill>
              <a:latin typeface="Arial"/>
              <a:ea typeface="Arial"/>
              <a:cs typeface="Arial"/>
              <a:sym typeface="Arial"/>
            </a:endParaRPr>
          </a:p>
        </p:txBody>
      </p:sp>
      <p:sp>
        <p:nvSpPr>
          <p:cNvPr id="1340" name="Google Shape;1340;g2a8b5a20f80_1_168"/>
          <p:cNvSpPr txBox="1"/>
          <p:nvPr/>
        </p:nvSpPr>
        <p:spPr>
          <a:xfrm>
            <a:off x="5496275" y="36404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april</a:t>
            </a:r>
            <a:endParaRPr b="1" i="0" sz="1000" u="none" cap="none" strike="noStrike">
              <a:solidFill>
                <a:schemeClr val="dk1"/>
              </a:solidFill>
              <a:latin typeface="Arial"/>
              <a:ea typeface="Arial"/>
              <a:cs typeface="Arial"/>
              <a:sym typeface="Arial"/>
            </a:endParaRPr>
          </a:p>
        </p:txBody>
      </p:sp>
      <p:sp>
        <p:nvSpPr>
          <p:cNvPr id="1341" name="Google Shape;1341;g2a8b5a20f80_1_168"/>
          <p:cNvSpPr txBox="1"/>
          <p:nvPr/>
        </p:nvSpPr>
        <p:spPr>
          <a:xfrm>
            <a:off x="6311074" y="3648288"/>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mei</a:t>
            </a:r>
            <a:endParaRPr b="1" i="0" sz="1000" u="none" cap="none" strike="noStrike">
              <a:solidFill>
                <a:schemeClr val="lt1"/>
              </a:solidFill>
              <a:latin typeface="Arial"/>
              <a:ea typeface="Arial"/>
              <a:cs typeface="Arial"/>
              <a:sym typeface="Arial"/>
            </a:endParaRPr>
          </a:p>
        </p:txBody>
      </p:sp>
      <p:sp>
        <p:nvSpPr>
          <p:cNvPr id="1335" name="Google Shape;1335;g2a8b5a20f80_1_168"/>
          <p:cNvSpPr txBox="1"/>
          <p:nvPr/>
        </p:nvSpPr>
        <p:spPr>
          <a:xfrm>
            <a:off x="628676" y="2760580"/>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1329" name="Google Shape;1329;g2a8b5a20f80_1_168"/>
          <p:cNvSpPr txBox="1"/>
          <p:nvPr/>
        </p:nvSpPr>
        <p:spPr>
          <a:xfrm>
            <a:off x="1301791" y="41228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1320" name="Google Shape;1320;g2a8b5a20f80_1_168"/>
          <p:cNvSpPr txBox="1"/>
          <p:nvPr/>
        </p:nvSpPr>
        <p:spPr>
          <a:xfrm>
            <a:off x="2140913" y="2807721"/>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1326" name="Google Shape;1326;g2a8b5a20f80_1_168"/>
          <p:cNvSpPr txBox="1"/>
          <p:nvPr/>
        </p:nvSpPr>
        <p:spPr>
          <a:xfrm>
            <a:off x="2931398" y="4122855"/>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1322" name="Google Shape;1322;g2a8b5a20f80_1_168"/>
          <p:cNvSpPr txBox="1"/>
          <p:nvPr/>
        </p:nvSpPr>
        <p:spPr>
          <a:xfrm>
            <a:off x="3719649" y="2790919"/>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
        <p:nvSpPr>
          <p:cNvPr id="1331" name="Google Shape;1331;g2a8b5a20f80_1_168"/>
          <p:cNvSpPr txBox="1"/>
          <p:nvPr/>
        </p:nvSpPr>
        <p:spPr>
          <a:xfrm>
            <a:off x="4340489" y="415381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1342" name="Google Shape;1342;g2a8b5a20f80_1_168"/>
          <p:cNvSpPr txBox="1"/>
          <p:nvPr/>
        </p:nvSpPr>
        <p:spPr>
          <a:xfrm>
            <a:off x="6522545" y="27584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1343" name="Google Shape;1343;g2a8b5a20f80_1_168"/>
          <p:cNvSpPr/>
          <p:nvPr/>
        </p:nvSpPr>
        <p:spPr>
          <a:xfrm rot="-5400000">
            <a:off x="5870675" y="2928475"/>
            <a:ext cx="221100" cy="21729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4" name="Google Shape;1344;g2a8b5a20f80_1_168"/>
          <p:cNvSpPr txBox="1"/>
          <p:nvPr/>
        </p:nvSpPr>
        <p:spPr>
          <a:xfrm>
            <a:off x="5325270" y="4152905"/>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nl-BE"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1323" name="Google Shape;1323;g2a8b5a20f80_1_168"/>
          <p:cNvSpPr/>
          <p:nvPr/>
        </p:nvSpPr>
        <p:spPr>
          <a:xfrm>
            <a:off x="634000" y="3428925"/>
            <a:ext cx="7280100" cy="219000"/>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nl-BE" sz="1600" u="none" cap="none" strike="noStrike">
                <a:solidFill>
                  <a:schemeClr val="lt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1345" name="Google Shape;1345;g2a8b5a20f80_1_168"/>
          <p:cNvSpPr txBox="1"/>
          <p:nvPr/>
        </p:nvSpPr>
        <p:spPr>
          <a:xfrm>
            <a:off x="7099350" y="36483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juni</a:t>
            </a:r>
            <a:endParaRPr b="0" i="0" sz="1400" u="none" cap="none" strike="noStrike">
              <a:solidFill>
                <a:srgbClr val="000000"/>
              </a:solidFill>
              <a:latin typeface="Arial"/>
              <a:ea typeface="Arial"/>
              <a:cs typeface="Arial"/>
              <a:sym typeface="Arial"/>
            </a:endParaRPr>
          </a:p>
        </p:txBody>
      </p:sp>
      <p:sp>
        <p:nvSpPr>
          <p:cNvPr id="1346" name="Google Shape;1346;g2a8b5a20f80_1_168"/>
          <p:cNvSpPr/>
          <p:nvPr/>
        </p:nvSpPr>
        <p:spPr>
          <a:xfrm>
            <a:off x="1094512" y="2278234"/>
            <a:ext cx="179100" cy="3516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47" name="Google Shape;1347;g2a8b5a20f80_1_168"/>
          <p:cNvSpPr txBox="1"/>
          <p:nvPr/>
        </p:nvSpPr>
        <p:spPr>
          <a:xfrm>
            <a:off x="628651" y="208624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nl-BE"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1348" name="Google Shape;1348;g2a8b5a20f80_1_168"/>
          <p:cNvSpPr txBox="1"/>
          <p:nvPr/>
        </p:nvSpPr>
        <p:spPr>
          <a:xfrm>
            <a:off x="628650" y="1127907"/>
            <a:ext cx="7886700" cy="842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nl-BE" sz="1800" u="none" cap="none" strike="noStrike">
                <a:solidFill>
                  <a:srgbClr val="000000"/>
                </a:solidFill>
                <a:latin typeface="Arial"/>
                <a:ea typeface="Arial"/>
                <a:cs typeface="Arial"/>
                <a:sym typeface="Arial"/>
              </a:rPr>
              <a:t>Startdatum: 26 oktober 2021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nl-BE" sz="1800" u="none" cap="none" strike="noStrike">
                <a:solidFill>
                  <a:srgbClr val="000000"/>
                </a:solidFill>
                <a:latin typeface="Arial"/>
                <a:ea typeface="Arial"/>
                <a:cs typeface="Arial"/>
                <a:sym typeface="Arial"/>
              </a:rPr>
              <a:t>Duur: 9 maanden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349" name="Google Shape;1349;g2a8b5a20f80_1_168"/>
          <p:cNvPicPr preferRelativeResize="0"/>
          <p:nvPr/>
        </p:nvPicPr>
        <p:blipFill rotWithShape="1">
          <a:blip r:embed="rId3">
            <a:alphaModFix/>
          </a:blip>
          <a:srcRect b="7011" l="0" r="0" t="5887"/>
          <a:stretch/>
        </p:blipFill>
        <p:spPr>
          <a:xfrm>
            <a:off x="284175" y="0"/>
            <a:ext cx="8859827" cy="5143501"/>
          </a:xfrm>
          <a:prstGeom prst="rect">
            <a:avLst/>
          </a:prstGeom>
          <a:noFill/>
          <a:ln>
            <a:noFill/>
          </a:ln>
        </p:spPr>
      </p:pic>
      <p:sp>
        <p:nvSpPr>
          <p:cNvPr id="1350" name="Google Shape;1350;g2a8b5a20f80_1_168"/>
          <p:cNvSpPr/>
          <p:nvPr/>
        </p:nvSpPr>
        <p:spPr>
          <a:xfrm>
            <a:off x="149275" y="2368225"/>
            <a:ext cx="1938000" cy="75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1" name="Google Shape;1351;g2a8b5a20f80_1_168"/>
          <p:cNvSpPr txBox="1"/>
          <p:nvPr/>
        </p:nvSpPr>
        <p:spPr>
          <a:xfrm>
            <a:off x="284175" y="2460925"/>
            <a:ext cx="1803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nl-BE" sz="2500" u="none" cap="none" strike="noStrike">
                <a:solidFill>
                  <a:srgbClr val="000000"/>
                </a:solidFill>
                <a:latin typeface="Proxima Nova"/>
                <a:ea typeface="Proxima Nova"/>
                <a:cs typeface="Proxima Nova"/>
                <a:sym typeface="Proxima Nova"/>
              </a:rPr>
              <a:t>Pauze</a:t>
            </a:r>
            <a:endParaRPr b="1" i="0" sz="25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g2a6e694efaa_1_0"/>
          <p:cNvPicPr preferRelativeResize="0"/>
          <p:nvPr/>
        </p:nvPicPr>
        <p:blipFill rotWithShape="1">
          <a:blip r:embed="rId3">
            <a:alphaModFix/>
          </a:blip>
          <a:srcRect b="12549" l="43860" r="13722" t="0"/>
          <a:stretch/>
        </p:blipFill>
        <p:spPr>
          <a:xfrm>
            <a:off x="7260150" y="-134450"/>
            <a:ext cx="2416525" cy="3323374"/>
          </a:xfrm>
          <a:prstGeom prst="rect">
            <a:avLst/>
          </a:prstGeom>
          <a:noFill/>
          <a:ln>
            <a:noFill/>
          </a:ln>
        </p:spPr>
      </p:pic>
      <p:sp>
        <p:nvSpPr>
          <p:cNvPr id="1357" name="Google Shape;1357;g2a6e694efaa_1_0"/>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2a6e694efaa_1_0"/>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2a6e694efaa_1_0"/>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nl-BE" sz="3700"/>
              <a:t>Codelijsten</a:t>
            </a:r>
            <a:endParaRPr b="1" i="0" sz="3700" u="none" cap="none" strike="noStrike">
              <a:solidFill>
                <a:srgbClr val="000000"/>
              </a:solidFill>
              <a:latin typeface="Arial"/>
              <a:ea typeface="Arial"/>
              <a:cs typeface="Arial"/>
              <a:sym typeface="Arial"/>
            </a:endParaRPr>
          </a:p>
        </p:txBody>
      </p:sp>
      <p:pic>
        <p:nvPicPr>
          <p:cNvPr id="1360" name="Google Shape;1360;g2a6e694efaa_1_0"/>
          <p:cNvPicPr preferRelativeResize="0"/>
          <p:nvPr/>
        </p:nvPicPr>
        <p:blipFill rotWithShape="1">
          <a:blip r:embed="rId4">
            <a:alphaModFix/>
          </a:blip>
          <a:srcRect b="0" l="0" r="0" t="0"/>
          <a:stretch/>
        </p:blipFill>
        <p:spPr>
          <a:xfrm>
            <a:off x="458850" y="4331226"/>
            <a:ext cx="1782099" cy="671725"/>
          </a:xfrm>
          <a:prstGeom prst="rect">
            <a:avLst/>
          </a:prstGeom>
          <a:noFill/>
          <a:ln>
            <a:noFill/>
          </a:ln>
        </p:spPr>
      </p:pic>
      <p:cxnSp>
        <p:nvCxnSpPr>
          <p:cNvPr id="1361" name="Google Shape;1361;g2a6e694efaa_1_0"/>
          <p:cNvCxnSpPr/>
          <p:nvPr/>
        </p:nvCxnSpPr>
        <p:spPr>
          <a:xfrm flipH="1">
            <a:off x="7564125" y="1383450"/>
            <a:ext cx="126000" cy="33600"/>
          </a:xfrm>
          <a:prstGeom prst="straightConnector1">
            <a:avLst/>
          </a:prstGeom>
          <a:noFill/>
          <a:ln cap="flat" cmpd="sng" w="28575">
            <a:solidFill>
              <a:schemeClr val="dk1"/>
            </a:solidFill>
            <a:prstDash val="solid"/>
            <a:round/>
            <a:headEnd len="sm" w="sm" type="none"/>
            <a:tailEnd len="sm" w="sm" type="none"/>
          </a:ln>
        </p:spPr>
      </p:cxnSp>
      <p:cxnSp>
        <p:nvCxnSpPr>
          <p:cNvPr id="1362" name="Google Shape;1362;g2a6e694efaa_1_0"/>
          <p:cNvCxnSpPr/>
          <p:nvPr/>
        </p:nvCxnSpPr>
        <p:spPr>
          <a:xfrm flipH="1">
            <a:off x="7740525" y="1787975"/>
            <a:ext cx="75600" cy="4080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g2a8b5a20f80_1_37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nl-BE" sz="3000"/>
              <a:t>Huiswerk - Codelijsten</a:t>
            </a:r>
            <a:endParaRPr i="0" sz="3000" u="none" cap="none" strike="noStrike">
              <a:solidFill>
                <a:srgbClr val="000000"/>
              </a:solidFill>
            </a:endParaRPr>
          </a:p>
        </p:txBody>
      </p:sp>
      <p:sp>
        <p:nvSpPr>
          <p:cNvPr id="1368" name="Google Shape;1368;g2a8b5a20f80_1_371"/>
          <p:cNvSpPr txBox="1"/>
          <p:nvPr>
            <p:ph idx="4294967295" type="body"/>
          </p:nvPr>
        </p:nvSpPr>
        <p:spPr>
          <a:xfrm>
            <a:off x="628650" y="1347450"/>
            <a:ext cx="8038500" cy="886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nl-BE" sz="1500" u="sng">
                <a:solidFill>
                  <a:srgbClr val="000000"/>
                </a:solidFill>
                <a:latin typeface="Arial"/>
                <a:ea typeface="Arial"/>
                <a:cs typeface="Arial"/>
                <a:sym typeface="Arial"/>
              </a:rPr>
              <a:t>OPDRACHT:</a:t>
            </a:r>
            <a:r>
              <a:rPr lang="nl-BE" sz="1500">
                <a:solidFill>
                  <a:srgbClr val="000000"/>
                </a:solidFill>
                <a:latin typeface="Arial"/>
                <a:ea typeface="Arial"/>
                <a:cs typeface="Arial"/>
                <a:sym typeface="Arial"/>
              </a:rPr>
              <a:t> Samenstellen</a:t>
            </a:r>
            <a:r>
              <a:rPr lang="nl-BE" sz="1500">
                <a:solidFill>
                  <a:srgbClr val="000000"/>
                </a:solidFill>
                <a:latin typeface="Arial"/>
                <a:ea typeface="Arial"/>
                <a:cs typeface="Arial"/>
                <a:sym typeface="Arial"/>
              </a:rPr>
              <a:t> van twee codelijsten (i.e., voor schaalniveaus &amp; ruimtelijke indicatoren)</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nl-BE" sz="1500" u="sng">
                <a:solidFill>
                  <a:srgbClr val="000000"/>
                </a:solidFill>
                <a:latin typeface="Arial"/>
                <a:ea typeface="Arial"/>
                <a:cs typeface="Arial"/>
                <a:sym typeface="Arial"/>
              </a:rPr>
              <a:t>Verkregen input:</a:t>
            </a:r>
            <a:endParaRPr b="1" sz="1500" u="sng">
              <a:solidFill>
                <a:srgbClr val="000000"/>
              </a:solidFill>
              <a:latin typeface="Arial"/>
              <a:ea typeface="Arial"/>
              <a:cs typeface="Arial"/>
              <a:sym typeface="Arial"/>
            </a:endParaRPr>
          </a:p>
          <a:p>
            <a:pPr indent="457200" lvl="0" marL="457200" rtl="0" algn="l">
              <a:lnSpc>
                <a:spcPct val="90000"/>
              </a:lnSpc>
              <a:spcBef>
                <a:spcPts val="0"/>
              </a:spcBef>
              <a:spcAft>
                <a:spcPts val="0"/>
              </a:spcAft>
              <a:buSzPts val="1980"/>
              <a:buNone/>
            </a:pPr>
            <a:r>
              <a:t/>
            </a:r>
            <a:endParaRPr sz="1500">
              <a:solidFill>
                <a:srgbClr val="000000"/>
              </a:solidFill>
              <a:latin typeface="Arial"/>
              <a:ea typeface="Arial"/>
              <a:cs typeface="Arial"/>
              <a:sym typeface="Arial"/>
            </a:endParaRPr>
          </a:p>
          <a:p>
            <a:pPr indent="457200" lvl="0" marL="457200" rtl="0" algn="l">
              <a:lnSpc>
                <a:spcPct val="90000"/>
              </a:lnSpc>
              <a:spcBef>
                <a:spcPts val="0"/>
              </a:spcBef>
              <a:spcAft>
                <a:spcPts val="0"/>
              </a:spcAft>
              <a:buSzPts val="1980"/>
              <a:buNone/>
            </a:pPr>
            <a:r>
              <a:t/>
            </a:r>
            <a:endParaRPr sz="1500">
              <a:solidFill>
                <a:srgbClr val="000000"/>
              </a:solidFill>
              <a:latin typeface="Arial"/>
              <a:ea typeface="Arial"/>
              <a:cs typeface="Arial"/>
              <a:sym typeface="Arial"/>
            </a:endParaRPr>
          </a:p>
        </p:txBody>
      </p:sp>
      <p:grpSp>
        <p:nvGrpSpPr>
          <p:cNvPr id="1369" name="Google Shape;1369;g2a8b5a20f80_1_371"/>
          <p:cNvGrpSpPr/>
          <p:nvPr/>
        </p:nvGrpSpPr>
        <p:grpSpPr>
          <a:xfrm>
            <a:off x="8053975" y="273847"/>
            <a:ext cx="613168" cy="608731"/>
            <a:chOff x="6215424" y="4028218"/>
            <a:chExt cx="202814" cy="206140"/>
          </a:xfrm>
        </p:grpSpPr>
        <p:sp>
          <p:nvSpPr>
            <p:cNvPr id="1370" name="Google Shape;1370;g2a8b5a20f80_1_371"/>
            <p:cNvSpPr/>
            <p:nvPr/>
          </p:nvSpPr>
          <p:spPr>
            <a:xfrm>
              <a:off x="6251997" y="4071442"/>
              <a:ext cx="86400" cy="6600"/>
            </a:xfrm>
            <a:prstGeom prst="rect">
              <a:avLst/>
            </a:pr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sp>
          <p:nvSpPr>
            <p:cNvPr id="1371" name="Google Shape;1371;g2a8b5a20f80_1_371"/>
            <p:cNvSpPr/>
            <p:nvPr/>
          </p:nvSpPr>
          <p:spPr>
            <a:xfrm>
              <a:off x="6251997" y="4108014"/>
              <a:ext cx="129600" cy="9900"/>
            </a:xfrm>
            <a:prstGeom prst="rect">
              <a:avLst/>
            </a:pr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sp>
          <p:nvSpPr>
            <p:cNvPr id="1372" name="Google Shape;1372;g2a8b5a20f80_1_371"/>
            <p:cNvSpPr/>
            <p:nvPr/>
          </p:nvSpPr>
          <p:spPr>
            <a:xfrm>
              <a:off x="6251997" y="4144589"/>
              <a:ext cx="129600" cy="9900"/>
            </a:xfrm>
            <a:prstGeom prst="rect">
              <a:avLst/>
            </a:pr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sp>
          <p:nvSpPr>
            <p:cNvPr id="1373" name="Google Shape;1373;g2a8b5a20f80_1_371"/>
            <p:cNvSpPr/>
            <p:nvPr/>
          </p:nvSpPr>
          <p:spPr>
            <a:xfrm>
              <a:off x="6251997" y="4181161"/>
              <a:ext cx="129600" cy="9900"/>
            </a:xfrm>
            <a:prstGeom prst="rect">
              <a:avLst/>
            </a:pr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sp>
          <p:nvSpPr>
            <p:cNvPr id="1374" name="Google Shape;1374;g2a8b5a20f80_1_371"/>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grpSp>
      <p:sp>
        <p:nvSpPr>
          <p:cNvPr id="1375" name="Google Shape;1375;g2a8b5a20f80_1_371"/>
          <p:cNvSpPr/>
          <p:nvPr/>
        </p:nvSpPr>
        <p:spPr>
          <a:xfrm>
            <a:off x="1247525" y="2645150"/>
            <a:ext cx="1698900" cy="471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BE">
                <a:latin typeface="Proxima Nova"/>
                <a:ea typeface="Proxima Nova"/>
                <a:cs typeface="Proxima Nova"/>
                <a:sym typeface="Proxima Nova"/>
              </a:rPr>
              <a:t>Intercommunale Leiedal</a:t>
            </a:r>
            <a:endParaRPr b="1">
              <a:latin typeface="Proxima Nova"/>
              <a:ea typeface="Proxima Nova"/>
              <a:cs typeface="Proxima Nova"/>
              <a:sym typeface="Proxima Nova"/>
            </a:endParaRPr>
          </a:p>
        </p:txBody>
      </p:sp>
      <p:sp>
        <p:nvSpPr>
          <p:cNvPr id="1376" name="Google Shape;1376;g2a8b5a20f80_1_371"/>
          <p:cNvSpPr/>
          <p:nvPr/>
        </p:nvSpPr>
        <p:spPr>
          <a:xfrm>
            <a:off x="1247525" y="3697075"/>
            <a:ext cx="1698900" cy="471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BE">
                <a:latin typeface="Proxima Nova"/>
                <a:ea typeface="Proxima Nova"/>
                <a:cs typeface="Proxima Nova"/>
                <a:sym typeface="Proxima Nova"/>
              </a:rPr>
              <a:t>Departement</a:t>
            </a:r>
            <a:r>
              <a:rPr b="1" lang="nl-BE">
                <a:latin typeface="Proxima Nova"/>
                <a:ea typeface="Proxima Nova"/>
                <a:cs typeface="Proxima Nova"/>
                <a:sym typeface="Proxima Nova"/>
              </a:rPr>
              <a:t> Omgeving</a:t>
            </a:r>
            <a:endParaRPr b="1">
              <a:latin typeface="Proxima Nova"/>
              <a:ea typeface="Proxima Nova"/>
              <a:cs typeface="Proxima Nova"/>
              <a:sym typeface="Proxima Nova"/>
            </a:endParaRPr>
          </a:p>
        </p:txBody>
      </p:sp>
      <p:sp>
        <p:nvSpPr>
          <p:cNvPr id="1377" name="Google Shape;1377;g2a8b5a20f80_1_371"/>
          <p:cNvSpPr/>
          <p:nvPr/>
        </p:nvSpPr>
        <p:spPr>
          <a:xfrm>
            <a:off x="3929750" y="2645150"/>
            <a:ext cx="1698900" cy="471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BE">
                <a:latin typeface="Proxima Nova"/>
                <a:ea typeface="Proxima Nova"/>
                <a:cs typeface="Proxima Nova"/>
                <a:sym typeface="Proxima Nova"/>
              </a:rPr>
              <a:t>Stad Antwerpen</a:t>
            </a:r>
            <a:endParaRPr b="1">
              <a:latin typeface="Proxima Nova"/>
              <a:ea typeface="Proxima Nova"/>
              <a:cs typeface="Proxima Nova"/>
              <a:sym typeface="Proxima Nova"/>
            </a:endParaRPr>
          </a:p>
        </p:txBody>
      </p:sp>
      <p:sp>
        <p:nvSpPr>
          <p:cNvPr id="1378" name="Google Shape;1378;g2a8b5a20f80_1_371"/>
          <p:cNvSpPr/>
          <p:nvPr/>
        </p:nvSpPr>
        <p:spPr>
          <a:xfrm>
            <a:off x="3929750" y="3697075"/>
            <a:ext cx="1698900" cy="471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BE">
                <a:latin typeface="Proxima Nova"/>
                <a:ea typeface="Proxima Nova"/>
                <a:cs typeface="Proxima Nova"/>
                <a:sym typeface="Proxima Nova"/>
              </a:rPr>
              <a:t>Stad Gent</a:t>
            </a:r>
            <a:endParaRPr b="1">
              <a:latin typeface="Proxima Nova"/>
              <a:ea typeface="Proxima Nova"/>
              <a:cs typeface="Proxima Nova"/>
              <a:sym typeface="Proxima Nova"/>
            </a:endParaRPr>
          </a:p>
        </p:txBody>
      </p:sp>
      <p:sp>
        <p:nvSpPr>
          <p:cNvPr id="1379" name="Google Shape;1379;g2a8b5a20f80_1_371"/>
          <p:cNvSpPr/>
          <p:nvPr/>
        </p:nvSpPr>
        <p:spPr>
          <a:xfrm>
            <a:off x="6611975" y="2645150"/>
            <a:ext cx="1698900" cy="471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BE">
                <a:latin typeface="Proxima Nova"/>
                <a:ea typeface="Proxima Nova"/>
                <a:cs typeface="Proxima Nova"/>
                <a:sym typeface="Proxima Nova"/>
              </a:rPr>
              <a:t>Provincie West-Vlaanderen</a:t>
            </a:r>
            <a:endParaRPr b="1">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g2a8655796d7_1_0"/>
          <p:cNvSpPr/>
          <p:nvPr/>
        </p:nvSpPr>
        <p:spPr>
          <a:xfrm>
            <a:off x="1659450" y="2144075"/>
            <a:ext cx="5686200" cy="13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85" name="Google Shape;1385;g2a8655796d7_1_0"/>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BE"/>
              <a:t>Bespreking - </a:t>
            </a:r>
            <a:r>
              <a:rPr b="1" lang="nl-BE"/>
              <a:t>Plan van aanpak</a:t>
            </a:r>
            <a:endParaRPr b="1"/>
          </a:p>
        </p:txBody>
      </p:sp>
      <p:sp>
        <p:nvSpPr>
          <p:cNvPr id="1386" name="Google Shape;1386;g2a8655796d7_1_0"/>
          <p:cNvSpPr txBox="1"/>
          <p:nvPr>
            <p:ph idx="1" type="body"/>
          </p:nvPr>
        </p:nvSpPr>
        <p:spPr>
          <a:xfrm>
            <a:off x="540000" y="1284000"/>
            <a:ext cx="8064000" cy="837000"/>
          </a:xfrm>
          <a:prstGeom prst="rect">
            <a:avLst/>
          </a:prstGeom>
        </p:spPr>
        <p:txBody>
          <a:bodyPr anchorCtr="0" anchor="t" bIns="91425" lIns="91425" spcFirstLastPara="1" rIns="91425" wrap="square" tIns="91425">
            <a:noAutofit/>
          </a:bodyPr>
          <a:lstStyle/>
          <a:p>
            <a:pPr indent="-354330" lvl="0" marL="457200" rtl="0" algn="l">
              <a:spcBef>
                <a:spcPts val="300"/>
              </a:spcBef>
              <a:spcAft>
                <a:spcPts val="0"/>
              </a:spcAft>
              <a:buSzPts val="1980"/>
              <a:buAutoNum type="arabicPeriod"/>
            </a:pPr>
            <a:r>
              <a:rPr lang="nl-BE"/>
              <a:t>Mondelinge discussies</a:t>
            </a:r>
            <a:endParaRPr/>
          </a:p>
          <a:p>
            <a:pPr indent="-354330" lvl="0" marL="457200" rtl="0" algn="l">
              <a:spcBef>
                <a:spcPts val="0"/>
              </a:spcBef>
              <a:spcAft>
                <a:spcPts val="0"/>
              </a:spcAft>
              <a:buSzPts val="1980"/>
              <a:buAutoNum type="arabicPeriod"/>
            </a:pPr>
            <a:r>
              <a:rPr b="1" lang="nl-BE" u="sng"/>
              <a:t>Goedkeuring door stemming:</a:t>
            </a:r>
            <a:endParaRPr b="1" u="sng"/>
          </a:p>
          <a:p>
            <a:pPr indent="0" lvl="0" marL="0" rtl="0" algn="l">
              <a:spcBef>
                <a:spcPts val="300"/>
              </a:spcBef>
              <a:spcAft>
                <a:spcPts val="0"/>
              </a:spcAft>
              <a:buNone/>
            </a:pPr>
            <a:r>
              <a:t/>
            </a:r>
            <a:endParaRPr b="1" u="sng"/>
          </a:p>
          <a:p>
            <a:pPr indent="0" lvl="0" marL="0" rtl="0" algn="l">
              <a:spcBef>
                <a:spcPts val="300"/>
              </a:spcBef>
              <a:spcAft>
                <a:spcPts val="0"/>
              </a:spcAft>
              <a:buNone/>
            </a:pPr>
            <a:r>
              <a:t/>
            </a:r>
            <a:endParaRPr b="1" u="sng"/>
          </a:p>
          <a:p>
            <a:pPr indent="0" lvl="0" marL="0" rtl="0" algn="l">
              <a:spcBef>
                <a:spcPts val="300"/>
              </a:spcBef>
              <a:spcAft>
                <a:spcPts val="0"/>
              </a:spcAft>
              <a:buNone/>
            </a:pPr>
            <a:r>
              <a:t/>
            </a:r>
            <a:endParaRPr b="1" u="sng"/>
          </a:p>
          <a:p>
            <a:pPr indent="0" lvl="0" marL="0" rtl="0" algn="l">
              <a:spcBef>
                <a:spcPts val="300"/>
              </a:spcBef>
              <a:spcAft>
                <a:spcPts val="0"/>
              </a:spcAft>
              <a:buNone/>
            </a:pPr>
            <a:r>
              <a:t/>
            </a:r>
            <a:endParaRPr b="1" u="sng"/>
          </a:p>
          <a:p>
            <a:pPr indent="0" lvl="0" marL="0" rtl="0" algn="l">
              <a:spcBef>
                <a:spcPts val="300"/>
              </a:spcBef>
              <a:spcAft>
                <a:spcPts val="0"/>
              </a:spcAft>
              <a:buNone/>
            </a:pPr>
            <a:r>
              <a:t/>
            </a:r>
            <a:endParaRPr b="1" u="sng"/>
          </a:p>
          <a:p>
            <a:pPr indent="-354330" lvl="0" marL="457200" rtl="0" algn="l">
              <a:spcBef>
                <a:spcPts val="300"/>
              </a:spcBef>
              <a:spcAft>
                <a:spcPts val="0"/>
              </a:spcAft>
              <a:buSzPts val="1980"/>
              <a:buAutoNum type="arabicPeriod"/>
            </a:pPr>
            <a:r>
              <a:rPr b="1" lang="nl-BE" u="sng"/>
              <a:t>DOEL:</a:t>
            </a:r>
            <a:r>
              <a:rPr lang="nl-BE"/>
              <a:t> Consensus bereiken over de codelijsten</a:t>
            </a:r>
            <a:endParaRPr/>
          </a:p>
        </p:txBody>
      </p:sp>
      <p:sp>
        <p:nvSpPr>
          <p:cNvPr id="1387" name="Google Shape;1387;g2a8655796d7_1_0"/>
          <p:cNvSpPr/>
          <p:nvPr/>
        </p:nvSpPr>
        <p:spPr>
          <a:xfrm>
            <a:off x="2715516" y="2300127"/>
            <a:ext cx="457199" cy="457200"/>
          </a:xfrm>
          <a:custGeom>
            <a:rect b="b" l="l" r="r" t="t"/>
            <a:pathLst>
              <a:path extrusionOk="0" h="457200" w="457199">
                <a:moveTo>
                  <a:pt x="19463" y="437706"/>
                </a:moveTo>
                <a:lnTo>
                  <a:pt x="437706" y="437706"/>
                </a:lnTo>
                <a:moveTo>
                  <a:pt x="437706" y="19495"/>
                </a:moveTo>
                <a:lnTo>
                  <a:pt x="19463" y="19495"/>
                </a:lnTo>
                <a:moveTo>
                  <a:pt x="457200" y="0"/>
                </a:moveTo>
                <a:lnTo>
                  <a:pt x="457200" y="457200"/>
                </a:lnTo>
                <a:lnTo>
                  <a:pt x="0" y="457200"/>
                </a:lnTo>
                <a:lnTo>
                  <a:pt x="0" y="0"/>
                </a:lnTo>
                <a:close/>
                <a:moveTo>
                  <a:pt x="438150" y="20320"/>
                </a:moveTo>
                <a:lnTo>
                  <a:pt x="19844" y="20320"/>
                </a:lnTo>
                <a:lnTo>
                  <a:pt x="19844" y="438531"/>
                </a:lnTo>
                <a:lnTo>
                  <a:pt x="438055" y="438531"/>
                </a:lnTo>
                <a:close/>
                <a:moveTo>
                  <a:pt x="387350" y="163195"/>
                </a:moveTo>
                <a:lnTo>
                  <a:pt x="327025" y="102870"/>
                </a:lnTo>
                <a:lnTo>
                  <a:pt x="194310" y="235490"/>
                </a:lnTo>
                <a:lnTo>
                  <a:pt x="130810" y="171990"/>
                </a:lnTo>
                <a:lnTo>
                  <a:pt x="70485" y="232315"/>
                </a:lnTo>
                <a:lnTo>
                  <a:pt x="194088" y="355949"/>
                </a:lnTo>
                <a:close/>
                <a:moveTo>
                  <a:pt x="130969" y="203549"/>
                </a:moveTo>
                <a:lnTo>
                  <a:pt x="194469" y="267049"/>
                </a:lnTo>
                <a:lnTo>
                  <a:pt x="327120" y="134398"/>
                </a:lnTo>
                <a:lnTo>
                  <a:pt x="355949" y="163227"/>
                </a:lnTo>
                <a:lnTo>
                  <a:pt x="194310" y="324580"/>
                </a:lnTo>
                <a:lnTo>
                  <a:pt x="102235" y="2325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700">
              <a:solidFill>
                <a:srgbClr val="D04A02"/>
              </a:solidFill>
              <a:latin typeface="Arial"/>
              <a:ea typeface="Arial"/>
              <a:cs typeface="Arial"/>
              <a:sym typeface="Arial"/>
            </a:endParaRPr>
          </a:p>
        </p:txBody>
      </p:sp>
      <p:grpSp>
        <p:nvGrpSpPr>
          <p:cNvPr id="1388" name="Google Shape;1388;g2a8655796d7_1_0"/>
          <p:cNvGrpSpPr/>
          <p:nvPr/>
        </p:nvGrpSpPr>
        <p:grpSpPr>
          <a:xfrm>
            <a:off x="5925279" y="2300122"/>
            <a:ext cx="457199" cy="457200"/>
            <a:chOff x="11403105" y="4634724"/>
            <a:chExt cx="457199" cy="457200"/>
          </a:xfrm>
        </p:grpSpPr>
        <p:sp>
          <p:nvSpPr>
            <p:cNvPr id="1389" name="Google Shape;1389;g2a8655796d7_1_0"/>
            <p:cNvSpPr/>
            <p:nvPr/>
          </p:nvSpPr>
          <p:spPr>
            <a:xfrm>
              <a:off x="11403105" y="4634724"/>
              <a:ext cx="457199" cy="457200"/>
            </a:xfrm>
            <a:custGeom>
              <a:rect b="b" l="l" r="r" t="t"/>
              <a:pathLst>
                <a:path extrusionOk="0" h="457200" w="457199">
                  <a:moveTo>
                    <a:pt x="0" y="0"/>
                  </a:moveTo>
                  <a:lnTo>
                    <a:pt x="0" y="457200"/>
                  </a:lnTo>
                  <a:lnTo>
                    <a:pt x="457200" y="457200"/>
                  </a:lnTo>
                  <a:lnTo>
                    <a:pt x="457200" y="0"/>
                  </a:lnTo>
                  <a:close/>
                  <a:moveTo>
                    <a:pt x="437706" y="437706"/>
                  </a:moveTo>
                  <a:lnTo>
                    <a:pt x="19463" y="437706"/>
                  </a:lnTo>
                  <a:lnTo>
                    <a:pt x="19463" y="19495"/>
                  </a:lnTo>
                  <a:lnTo>
                    <a:pt x="437706" y="194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D04A02"/>
                </a:solidFill>
                <a:latin typeface="Arial"/>
                <a:ea typeface="Arial"/>
                <a:cs typeface="Arial"/>
                <a:sym typeface="Arial"/>
              </a:endParaRPr>
            </a:p>
          </p:txBody>
        </p:sp>
        <p:sp>
          <p:nvSpPr>
            <p:cNvPr id="1390" name="Google Shape;1390;g2a8655796d7_1_0"/>
            <p:cNvSpPr/>
            <p:nvPr/>
          </p:nvSpPr>
          <p:spPr>
            <a:xfrm>
              <a:off x="11494449" y="4726037"/>
              <a:ext cx="274542" cy="274573"/>
            </a:xfrm>
            <a:custGeom>
              <a:rect b="b" l="l" r="r" t="t"/>
              <a:pathLst>
                <a:path extrusionOk="0" h="274573" w="274542">
                  <a:moveTo>
                    <a:pt x="209804" y="274574"/>
                  </a:moveTo>
                  <a:lnTo>
                    <a:pt x="137255" y="202025"/>
                  </a:lnTo>
                  <a:lnTo>
                    <a:pt x="64643" y="274574"/>
                  </a:lnTo>
                  <a:lnTo>
                    <a:pt x="0" y="209804"/>
                  </a:lnTo>
                  <a:lnTo>
                    <a:pt x="72517" y="137287"/>
                  </a:lnTo>
                  <a:lnTo>
                    <a:pt x="0" y="64738"/>
                  </a:lnTo>
                  <a:lnTo>
                    <a:pt x="64643" y="0"/>
                  </a:lnTo>
                  <a:lnTo>
                    <a:pt x="137255" y="72549"/>
                  </a:lnTo>
                  <a:lnTo>
                    <a:pt x="209804" y="0"/>
                  </a:lnTo>
                  <a:lnTo>
                    <a:pt x="274542" y="64738"/>
                  </a:lnTo>
                  <a:lnTo>
                    <a:pt x="202025" y="137287"/>
                  </a:lnTo>
                  <a:lnTo>
                    <a:pt x="274542" y="209804"/>
                  </a:lnTo>
                  <a:close/>
                  <a:moveTo>
                    <a:pt x="137255" y="170593"/>
                  </a:moveTo>
                  <a:lnTo>
                    <a:pt x="209804" y="243141"/>
                  </a:lnTo>
                  <a:lnTo>
                    <a:pt x="243110" y="209804"/>
                  </a:lnTo>
                  <a:lnTo>
                    <a:pt x="170593" y="137287"/>
                  </a:lnTo>
                  <a:lnTo>
                    <a:pt x="243110" y="64738"/>
                  </a:lnTo>
                  <a:lnTo>
                    <a:pt x="209804" y="31432"/>
                  </a:lnTo>
                  <a:lnTo>
                    <a:pt x="137255" y="103981"/>
                  </a:lnTo>
                  <a:lnTo>
                    <a:pt x="64643" y="31432"/>
                  </a:lnTo>
                  <a:lnTo>
                    <a:pt x="31433" y="64738"/>
                  </a:lnTo>
                  <a:lnTo>
                    <a:pt x="103950" y="137287"/>
                  </a:lnTo>
                  <a:lnTo>
                    <a:pt x="31433" y="209804"/>
                  </a:lnTo>
                  <a:lnTo>
                    <a:pt x="64643" y="2431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D04A02"/>
                </a:solidFill>
                <a:latin typeface="Arial"/>
                <a:ea typeface="Arial"/>
                <a:cs typeface="Arial"/>
                <a:sym typeface="Arial"/>
              </a:endParaRPr>
            </a:p>
          </p:txBody>
        </p:sp>
      </p:grpSp>
      <p:sp>
        <p:nvSpPr>
          <p:cNvPr id="1391" name="Google Shape;1391;g2a8655796d7_1_0"/>
          <p:cNvSpPr txBox="1"/>
          <p:nvPr/>
        </p:nvSpPr>
        <p:spPr>
          <a:xfrm>
            <a:off x="1984575" y="2820450"/>
            <a:ext cx="19191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1800">
                <a:solidFill>
                  <a:schemeClr val="dk1"/>
                </a:solidFill>
                <a:latin typeface="Proxima Nova"/>
                <a:ea typeface="Proxima Nova"/>
                <a:cs typeface="Proxima Nova"/>
                <a:sym typeface="Proxima Nova"/>
              </a:rPr>
              <a:t>“+1” antwoorden in de chat</a:t>
            </a:r>
            <a:endParaRPr sz="1800">
              <a:solidFill>
                <a:schemeClr val="dk1"/>
              </a:solidFill>
              <a:latin typeface="Proxima Nova"/>
              <a:ea typeface="Proxima Nova"/>
              <a:cs typeface="Proxima Nova"/>
              <a:sym typeface="Proxima Nova"/>
            </a:endParaRPr>
          </a:p>
        </p:txBody>
      </p:sp>
      <p:sp>
        <p:nvSpPr>
          <p:cNvPr id="1392" name="Google Shape;1392;g2a8655796d7_1_0"/>
          <p:cNvSpPr txBox="1"/>
          <p:nvPr/>
        </p:nvSpPr>
        <p:spPr>
          <a:xfrm>
            <a:off x="5194325" y="2820450"/>
            <a:ext cx="19191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1800">
                <a:solidFill>
                  <a:schemeClr val="dk1"/>
                </a:solidFill>
                <a:latin typeface="Proxima Nova"/>
                <a:ea typeface="Proxima Nova"/>
                <a:cs typeface="Proxima Nova"/>
                <a:sym typeface="Proxima Nova"/>
              </a:rPr>
              <a:t>“-1” antwoorden in de chat</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g2a600c3840c_0_13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Codelijst ruimtelijke indicatoren</a:t>
            </a:r>
            <a:endParaRPr b="1" i="0" sz="3000" u="none" cap="none" strike="noStrike">
              <a:solidFill>
                <a:srgbClr val="000000"/>
              </a:solidFill>
              <a:latin typeface="Arial"/>
              <a:ea typeface="Arial"/>
              <a:cs typeface="Arial"/>
              <a:sym typeface="Arial"/>
            </a:endParaRPr>
          </a:p>
        </p:txBody>
      </p:sp>
      <p:sp>
        <p:nvSpPr>
          <p:cNvPr id="1398" name="Google Shape;1398;g2a600c3840c_0_130"/>
          <p:cNvSpPr/>
          <p:nvPr/>
        </p:nvSpPr>
        <p:spPr>
          <a:xfrm>
            <a:off x="628650" y="1233725"/>
            <a:ext cx="2270400" cy="3833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verhardingsgraad</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bebouwingsgraad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vloer-terrein-index</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open-space-ratio</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woondichtheid</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inwonersdichtheid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huishoudensdichtheid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perceeldichtheid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adresdichtheid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woningtypemix</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gemiddeld-aantal-bouwlagen</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gemiddelde-bouwhoogte</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gemiddeld-bouwvolume</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functiemix</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functiewerving-wonen</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doorwaadbaarheid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ruimtebeslag</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ruimtebeslag-risico</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harde-bestemmingen</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publieke-eigendommen</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boomkruindekking</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knooppuntwaarde</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voorzieningenniveau</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MOBI-score</a:t>
            </a:r>
            <a:endParaRPr sz="1000">
              <a:highlight>
                <a:srgbClr val="B6D7A8"/>
              </a:highlight>
              <a:latin typeface="Proxima Nova"/>
              <a:ea typeface="Proxima Nova"/>
              <a:cs typeface="Proxima Nova"/>
              <a:sym typeface="Proxima Nova"/>
            </a:endParaRPr>
          </a:p>
        </p:txBody>
      </p:sp>
      <p:sp>
        <p:nvSpPr>
          <p:cNvPr id="1399" name="Google Shape;1399;g2a600c3840c_0_130"/>
          <p:cNvSpPr/>
          <p:nvPr/>
        </p:nvSpPr>
        <p:spPr>
          <a:xfrm>
            <a:off x="628650" y="984125"/>
            <a:ext cx="2270400" cy="249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BE" sz="1300">
                <a:solidFill>
                  <a:schemeClr val="lt1"/>
                </a:solidFill>
              </a:rPr>
              <a:t>RuimtelijkeIndicatorType</a:t>
            </a:r>
            <a:endParaRPr b="1" sz="1300">
              <a:solidFill>
                <a:schemeClr val="lt1"/>
              </a:solidFill>
            </a:endParaRPr>
          </a:p>
        </p:txBody>
      </p:sp>
      <p:sp>
        <p:nvSpPr>
          <p:cNvPr id="1400" name="Google Shape;1400;g2a600c3840c_0_130"/>
          <p:cNvSpPr txBox="1"/>
          <p:nvPr/>
        </p:nvSpPr>
        <p:spPr>
          <a:xfrm>
            <a:off x="3308950" y="984125"/>
            <a:ext cx="5134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200">
                <a:solidFill>
                  <a:schemeClr val="dk1"/>
                </a:solidFill>
                <a:latin typeface="Proxima Nova"/>
                <a:ea typeface="Proxima Nova"/>
                <a:cs typeface="Proxima Nova"/>
                <a:sym typeface="Proxima Nova"/>
              </a:rPr>
              <a:t>Afgeklopte definities:</a:t>
            </a:r>
            <a:r>
              <a:rPr lang="nl-BE" sz="1200">
                <a:solidFill>
                  <a:schemeClr val="dk1"/>
                </a:solidFill>
                <a:latin typeface="Proxima Nova"/>
                <a:ea typeface="Proxima Nova"/>
                <a:cs typeface="Proxima Nova"/>
                <a:sym typeface="Proxima Nova"/>
              </a:rPr>
              <a:t> </a:t>
            </a:r>
            <a:r>
              <a:rPr lang="nl-BE" sz="1200">
                <a:solidFill>
                  <a:schemeClr val="dk1"/>
                </a:solidFill>
                <a:highlight>
                  <a:srgbClr val="B6D7A8"/>
                </a:highlight>
                <a:latin typeface="Proxima Nova"/>
                <a:ea typeface="Proxima Nova"/>
                <a:cs typeface="Proxima Nova"/>
                <a:sym typeface="Proxima Nova"/>
              </a:rPr>
              <a:t>groen</a:t>
            </a:r>
            <a:endParaRPr sz="1200">
              <a:solidFill>
                <a:schemeClr val="dk1"/>
              </a:solidFill>
              <a:highlight>
                <a:srgbClr val="B6D7A8"/>
              </a:highlight>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nl-BE" sz="1200">
                <a:solidFill>
                  <a:schemeClr val="dk1"/>
                </a:solidFill>
                <a:latin typeface="Proxima Nova"/>
                <a:ea typeface="Proxima Nova"/>
                <a:cs typeface="Proxima Nova"/>
                <a:sym typeface="Proxima Nova"/>
              </a:rPr>
              <a:t>Definities die verder besproken moeten worden: </a:t>
            </a:r>
            <a:r>
              <a:rPr lang="nl-BE" sz="1200">
                <a:solidFill>
                  <a:schemeClr val="dk1"/>
                </a:solidFill>
                <a:highlight>
                  <a:srgbClr val="FF9900"/>
                </a:highlight>
                <a:latin typeface="Proxima Nova"/>
                <a:ea typeface="Proxima Nova"/>
                <a:cs typeface="Proxima Nova"/>
                <a:sym typeface="Proxima Nova"/>
              </a:rPr>
              <a:t>oranje</a:t>
            </a:r>
            <a:endParaRPr sz="1200">
              <a:solidFill>
                <a:schemeClr val="dk1"/>
              </a:solidFill>
              <a:highlight>
                <a:srgbClr val="FF9900"/>
              </a:highlight>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verhardingsgraad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woondichtheid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ruimtebeslag-risico</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harde-bestemmingen</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knooppuntwaarde</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voorzieningenniveau</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nl-BE" sz="1200">
                <a:solidFill>
                  <a:schemeClr val="dk1"/>
                </a:solidFill>
                <a:latin typeface="Proxima Nova"/>
                <a:ea typeface="Proxima Nova"/>
                <a:cs typeface="Proxima Nova"/>
                <a:sym typeface="Proxima Nova"/>
                <a:extLst>
                  <a:ext uri="http://customooxmlschemas.google.com/">
                    <go:slidesCustomData xmlns:go="http://customooxmlschemas.google.com/" textRoundtripDataId="9"/>
                  </a:ext>
                </a:extLst>
              </a:rPr>
              <a:t>Voorgestelde indicatoren om aan de lijst toe te voegen:</a:t>
            </a:r>
            <a:r>
              <a:rPr b="1" lang="nl-BE" sz="1200">
                <a:solidFill>
                  <a:schemeClr val="dk1"/>
                </a:solidFill>
                <a:latin typeface="Proxima Nova"/>
                <a:ea typeface="Proxima Nova"/>
                <a:cs typeface="Proxima Nova"/>
                <a:sym typeface="Proxima Nova"/>
                <a:extLst>
                  <a:ext uri="http://customooxmlschemas.google.com/">
                    <go:slidesCustomData xmlns:go="http://customooxmlschemas.google.com/" textRoundtripDataId="10"/>
                  </a:ext>
                </a:extLst>
              </a:rPr>
              <a:t> </a:t>
            </a:r>
            <a:endParaRPr b="1" sz="1200">
              <a:solidFill>
                <a:schemeClr val="dk1"/>
              </a:solidFill>
              <a:latin typeface="Proxima Nova"/>
              <a:ea typeface="Proxima Nova"/>
              <a:cs typeface="Proxima Nova"/>
              <a:sym typeface="Proxima Nova"/>
              <a:extLst>
                <a:ext uri="http://customooxmlschemas.google.com/">
                  <go:slidesCustomData xmlns:go="http://customooxmlschemas.google.com/" textRoundtripDataId="11"/>
                </a:ext>
              </a:extLst>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extLst>
                  <a:ext uri="http://customooxmlschemas.google.com/">
                    <go:slidesCustomData xmlns:go="http://customooxmlschemas.google.com/" textRoundtripDataId="12"/>
                  </a:ext>
                </a:extLst>
              </a:rPr>
              <a:t>bodemafdekking</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zachte-bestemming</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kwetsbare-bestemming</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gemiddeld-bouwjaar</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gemiddelde-inwonersleeftijd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overstromingsgevoeligheid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omgeving</a:t>
            </a:r>
            <a:r>
              <a:rPr lang="nl-BE" sz="1200">
                <a:solidFill>
                  <a:schemeClr val="dk1"/>
                </a:solidFill>
                <a:latin typeface="Proxima Nova"/>
                <a:ea typeface="Proxima Nova"/>
                <a:cs typeface="Proxima Nova"/>
                <a:sym typeface="Proxima Nova"/>
                <a:extLst>
                  <a:ext uri="http://customooxmlschemas.google.com/">
                    <go:slidesCustomData xmlns:go="http://customooxmlschemas.google.com/" textRoundtripDataId="13"/>
                  </a:ext>
                </a:extLst>
              </a:rPr>
              <a:t>: stikstof, luchtkwaliteit</a:t>
            </a:r>
            <a:r>
              <a:rPr lang="nl-BE" sz="1200">
                <a:solidFill>
                  <a:schemeClr val="dk1"/>
                </a:solidFill>
                <a:latin typeface="Proxima Nova"/>
                <a:ea typeface="Proxima Nova"/>
                <a:cs typeface="Proxima Nova"/>
                <a:sym typeface="Proxima Nova"/>
              </a:rPr>
              <a:t>, ..</a:t>
            </a:r>
            <a:endParaRPr b="1" sz="1200">
              <a:solidFill>
                <a:schemeClr val="dk1"/>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g2a73cb34093_0_3"/>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Aanpassing: Verhardingsgraad</a:t>
            </a:r>
            <a:endParaRPr b="1" i="0" sz="3000" u="none" cap="none" strike="noStrike">
              <a:solidFill>
                <a:srgbClr val="000000"/>
              </a:solidFill>
              <a:latin typeface="Arial"/>
              <a:ea typeface="Arial"/>
              <a:cs typeface="Arial"/>
              <a:sym typeface="Arial"/>
            </a:endParaRPr>
          </a:p>
        </p:txBody>
      </p:sp>
      <p:sp>
        <p:nvSpPr>
          <p:cNvPr id="1406" name="Google Shape;1406;g2a73cb34093_0_3"/>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Oude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Verhouding van de oppervlakte van alle verhardingen </a:t>
            </a:r>
            <a:r>
              <a:rPr lang="nl-BE" sz="1600" u="sng">
                <a:solidFill>
                  <a:schemeClr val="dk1"/>
                </a:solidFill>
                <a:latin typeface="Proxima Nova"/>
                <a:ea typeface="Proxima Nova"/>
                <a:cs typeface="Proxima Nova"/>
                <a:sym typeface="Proxima Nova"/>
              </a:rPr>
              <a:t>en gebouwen</a:t>
            </a:r>
            <a:r>
              <a:rPr lang="nl-BE" sz="1600">
                <a:solidFill>
                  <a:schemeClr val="dk1"/>
                </a:solidFill>
                <a:latin typeface="Proxima Nova"/>
                <a:ea typeface="Proxima Nova"/>
                <a:cs typeface="Proxima Nova"/>
                <a:sym typeface="Proxima Nova"/>
              </a:rPr>
              <a:t> op een terrein gedeeld door de totale oppervlakte van dat terrein.</a:t>
            </a:r>
            <a:endParaRPr sz="1600">
              <a:solidFill>
                <a:schemeClr val="dk1"/>
              </a:solidFill>
              <a:latin typeface="Proxima Nova"/>
              <a:ea typeface="Proxima Nova"/>
              <a:cs typeface="Proxima Nova"/>
              <a:sym typeface="Proxima Nova"/>
            </a:endParaRPr>
          </a:p>
        </p:txBody>
      </p:sp>
      <p:sp>
        <p:nvSpPr>
          <p:cNvPr id="1407" name="Google Shape;1407;g2a73cb34093_0_3"/>
          <p:cNvSpPr txBox="1"/>
          <p:nvPr/>
        </p:nvSpPr>
        <p:spPr>
          <a:xfrm>
            <a:off x="664650" y="2383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Nieuwe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Verhouding van de oppervlakte van alle verhardingen op een terrein gedeeld door de totale oppervlakte van dat terrein.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g2a73cb34093_2_2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Aanpassing: Woondichtheid</a:t>
            </a:r>
            <a:endParaRPr b="1" i="0" sz="3000" u="none" cap="none" strike="noStrike">
              <a:solidFill>
                <a:srgbClr val="000000"/>
              </a:solidFill>
              <a:latin typeface="Arial"/>
              <a:ea typeface="Arial"/>
              <a:cs typeface="Arial"/>
              <a:sym typeface="Arial"/>
            </a:endParaRPr>
          </a:p>
        </p:txBody>
      </p:sp>
      <p:sp>
        <p:nvSpPr>
          <p:cNvPr id="1413" name="Google Shape;1413;g2a73cb34093_2_20"/>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Oude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Verhouding van aantal </a:t>
            </a:r>
            <a:r>
              <a:rPr lang="nl-BE" sz="1600" u="sng">
                <a:solidFill>
                  <a:schemeClr val="dk1"/>
                </a:solidFill>
                <a:latin typeface="Proxima Nova"/>
                <a:ea typeface="Proxima Nova"/>
                <a:cs typeface="Proxima Nova"/>
                <a:sym typeface="Proxima Nova"/>
              </a:rPr>
              <a:t>woningen </a:t>
            </a:r>
            <a:r>
              <a:rPr lang="nl-BE" sz="1600">
                <a:solidFill>
                  <a:schemeClr val="dk1"/>
                </a:solidFill>
                <a:latin typeface="Proxima Nova"/>
                <a:ea typeface="Proxima Nova"/>
                <a:cs typeface="Proxima Nova"/>
                <a:sym typeface="Proxima Nova"/>
              </a:rPr>
              <a:t>op een terrein gedeeld door de totale oppervlakte van dat terrein.</a:t>
            </a:r>
            <a:endParaRPr sz="1600">
              <a:solidFill>
                <a:schemeClr val="dk1"/>
              </a:solidFill>
              <a:latin typeface="Proxima Nova"/>
              <a:ea typeface="Proxima Nova"/>
              <a:cs typeface="Proxima Nova"/>
              <a:sym typeface="Proxima Nova"/>
            </a:endParaRPr>
          </a:p>
        </p:txBody>
      </p:sp>
      <p:sp>
        <p:nvSpPr>
          <p:cNvPr id="1414" name="Google Shape;1414;g2a73cb34093_2_20"/>
          <p:cNvSpPr txBox="1"/>
          <p:nvPr/>
        </p:nvSpPr>
        <p:spPr>
          <a:xfrm>
            <a:off x="664650" y="2383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Nieuwe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Verhouding van aantal </a:t>
            </a:r>
            <a:r>
              <a:rPr lang="nl-BE" sz="1600" u="sng">
                <a:solidFill>
                  <a:schemeClr val="dk1"/>
                </a:solidFill>
                <a:latin typeface="Proxima Nova"/>
                <a:ea typeface="Proxima Nova"/>
                <a:cs typeface="Proxima Nova"/>
                <a:sym typeface="Proxima Nova"/>
              </a:rPr>
              <a:t>wooneenheden</a:t>
            </a:r>
            <a:r>
              <a:rPr lang="nl-BE" sz="1600">
                <a:solidFill>
                  <a:schemeClr val="dk1"/>
                </a:solidFill>
                <a:latin typeface="Proxima Nova"/>
                <a:ea typeface="Proxima Nova"/>
                <a:cs typeface="Proxima Nova"/>
                <a:sym typeface="Proxima Nova"/>
              </a:rPr>
              <a:t> op een terrein gedeeld door de totale oppervlakte van dat terrein.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fba70e22ce_0_0"/>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fba70e22ce_0_0"/>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fba70e22ce_0_0"/>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nl-BE" sz="3700" u="none" cap="none" strike="noStrike">
                <a:solidFill>
                  <a:srgbClr val="000000"/>
                </a:solidFill>
                <a:latin typeface="Arial"/>
                <a:ea typeface="Arial"/>
                <a:cs typeface="Arial"/>
                <a:sym typeface="Arial"/>
              </a:rPr>
              <a:t>Aanleiding en Context</a:t>
            </a:r>
            <a:endParaRPr b="1" i="0" sz="3700" u="none" cap="none" strike="noStrike">
              <a:solidFill>
                <a:srgbClr val="000000"/>
              </a:solidFill>
              <a:latin typeface="Arial"/>
              <a:ea typeface="Arial"/>
              <a:cs typeface="Arial"/>
              <a:sym typeface="Arial"/>
            </a:endParaRPr>
          </a:p>
        </p:txBody>
      </p:sp>
      <p:pic>
        <p:nvPicPr>
          <p:cNvPr id="492" name="Google Shape;492;gfba70e22ce_0_0"/>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g2a73cb34093_2_1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Aanpassing: Ruimtebeslag-risico</a:t>
            </a:r>
            <a:endParaRPr b="1" i="0" sz="3000" u="none" cap="none" strike="noStrike">
              <a:solidFill>
                <a:srgbClr val="000000"/>
              </a:solidFill>
              <a:latin typeface="Arial"/>
              <a:ea typeface="Arial"/>
              <a:cs typeface="Arial"/>
              <a:sym typeface="Arial"/>
            </a:endParaRPr>
          </a:p>
        </p:txBody>
      </p:sp>
      <p:sp>
        <p:nvSpPr>
          <p:cNvPr id="1420" name="Google Shape;1420;g2a73cb34093_2_10"/>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Oude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 oppervlakte aan gronden met harde bestemming, zonder ruimtebeslag en zonder overwegend wateroppervlak </a:t>
            </a:r>
            <a:r>
              <a:rPr lang="nl-BE" sz="1600" u="sng">
                <a:solidFill>
                  <a:schemeClr val="dk1"/>
                </a:solidFill>
                <a:latin typeface="Proxima Nova"/>
                <a:ea typeface="Proxima Nova"/>
                <a:cs typeface="Proxima Nova"/>
                <a:sym typeface="Proxima Nova"/>
              </a:rPr>
              <a:t>binnen een gebied</a:t>
            </a:r>
            <a:r>
              <a:rPr lang="nl-BE"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p:txBody>
      </p:sp>
      <p:sp>
        <p:nvSpPr>
          <p:cNvPr id="1421" name="Google Shape;1421;g2a73cb34093_2_10"/>
          <p:cNvSpPr txBox="1"/>
          <p:nvPr/>
        </p:nvSpPr>
        <p:spPr>
          <a:xfrm>
            <a:off x="664650" y="2383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Nieuwe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 oppervlakte aan gronden met harde bestemming, zonder ruimtebeslag en zonder overwegend wateroppervlak.</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g2a73cb34093_2_15"/>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Aanpassing: Harde-bestemmingen</a:t>
            </a:r>
            <a:endParaRPr b="1" i="0" sz="3000" u="none" cap="none" strike="noStrike">
              <a:solidFill>
                <a:srgbClr val="000000"/>
              </a:solidFill>
              <a:latin typeface="Arial"/>
              <a:ea typeface="Arial"/>
              <a:cs typeface="Arial"/>
              <a:sym typeface="Arial"/>
            </a:endParaRPr>
          </a:p>
        </p:txBody>
      </p:sp>
      <p:sp>
        <p:nvSpPr>
          <p:cNvPr id="1427" name="Google Shape;1427;g2a73cb34093_2_15"/>
          <p:cNvSpPr txBox="1"/>
          <p:nvPr/>
        </p:nvSpPr>
        <p:spPr>
          <a:xfrm>
            <a:off x="664650" y="967700"/>
            <a:ext cx="781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Oude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dk1"/>
                </a:solidFill>
                <a:latin typeface="Proxima Nova"/>
                <a:ea typeface="Proxima Nova"/>
                <a:cs typeface="Proxima Nova"/>
                <a:sym typeface="Proxima Nova"/>
              </a:rPr>
              <a:t>Verhouding van </a:t>
            </a:r>
            <a:r>
              <a:rPr lang="nl-BE" sz="1600">
                <a:solidFill>
                  <a:schemeClr val="dk1"/>
                </a:solidFill>
                <a:latin typeface="Proxima Nova"/>
                <a:ea typeface="Proxima Nova"/>
                <a:cs typeface="Proxima Nova"/>
                <a:sym typeface="Proxima Nova"/>
              </a:rPr>
              <a:t>de som van oppervlakten van de bestemmingen voor wonen, recreatie, industrie (binnen de poorten), bepaalde </a:t>
            </a:r>
            <a:r>
              <a:rPr lang="nl-BE" sz="1600" u="sng">
                <a:solidFill>
                  <a:schemeClr val="dk1"/>
                </a:solidFill>
                <a:latin typeface="Proxima Nova"/>
                <a:ea typeface="Proxima Nova"/>
                <a:cs typeface="Proxima Nova"/>
                <a:sym typeface="Proxima Nova"/>
              </a:rPr>
              <a:t>categorieën </a:t>
            </a:r>
            <a:r>
              <a:rPr lang="nl-BE" sz="1600">
                <a:solidFill>
                  <a:schemeClr val="dk1"/>
                </a:solidFill>
                <a:latin typeface="Proxima Nova"/>
                <a:ea typeface="Proxima Nova"/>
                <a:cs typeface="Proxima Nova"/>
                <a:sym typeface="Proxima Nova"/>
              </a:rPr>
              <a:t>uit overig groen en bepaalde </a:t>
            </a:r>
            <a:r>
              <a:rPr lang="nl-BE" sz="1600" u="sng">
                <a:solidFill>
                  <a:schemeClr val="dk1"/>
                </a:solidFill>
                <a:latin typeface="Proxima Nova"/>
                <a:ea typeface="Proxima Nova"/>
                <a:cs typeface="Proxima Nova"/>
                <a:sym typeface="Proxima Nova"/>
              </a:rPr>
              <a:t>categorieën </a:t>
            </a:r>
            <a:r>
              <a:rPr lang="nl-BE" sz="1600">
                <a:solidFill>
                  <a:schemeClr val="dk1"/>
                </a:solidFill>
                <a:latin typeface="Proxima Nova"/>
                <a:ea typeface="Proxima Nova"/>
                <a:cs typeface="Proxima Nova"/>
                <a:sym typeface="Proxima Nova"/>
              </a:rPr>
              <a:t>uit overige </a:t>
            </a:r>
            <a:r>
              <a:rPr lang="nl-BE" sz="1600" u="sng">
                <a:solidFill>
                  <a:schemeClr val="dk1"/>
                </a:solidFill>
                <a:latin typeface="Proxima Nova"/>
                <a:ea typeface="Proxima Nova"/>
                <a:cs typeface="Proxima Nova"/>
                <a:sym typeface="Proxima Nova"/>
              </a:rPr>
              <a:t>binnen een gebied</a:t>
            </a:r>
            <a:r>
              <a:rPr lang="nl-BE"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p:txBody>
      </p:sp>
      <p:sp>
        <p:nvSpPr>
          <p:cNvPr id="1428" name="Google Shape;1428;g2a73cb34093_2_15"/>
          <p:cNvSpPr txBox="1"/>
          <p:nvPr/>
        </p:nvSpPr>
        <p:spPr>
          <a:xfrm>
            <a:off x="664650" y="2383700"/>
            <a:ext cx="781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Nieuwe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a:t>
            </a:r>
            <a:r>
              <a:rPr lang="nl-BE" sz="1600">
                <a:solidFill>
                  <a:schemeClr val="dk1"/>
                </a:solidFill>
                <a:latin typeface="Proxima Nova"/>
                <a:ea typeface="Proxima Nova"/>
                <a:cs typeface="Proxima Nova"/>
                <a:sym typeface="Proxima Nova"/>
              </a:rPr>
              <a:t>e som van oppervlakten van de bestemmingen voor wonen, recreatie, industrie (binnen </a:t>
            </a:r>
            <a:r>
              <a:rPr lang="nl-BE" sz="1600" u="sng">
                <a:solidFill>
                  <a:schemeClr val="dk1"/>
                </a:solidFill>
                <a:latin typeface="Proxima Nova"/>
                <a:ea typeface="Proxima Nova"/>
                <a:cs typeface="Proxima Nova"/>
                <a:sym typeface="Proxima Nova"/>
              </a:rPr>
              <a:t>en buiten</a:t>
            </a:r>
            <a:r>
              <a:rPr lang="nl-BE" sz="1600">
                <a:solidFill>
                  <a:schemeClr val="dk1"/>
                </a:solidFill>
                <a:latin typeface="Proxima Nova"/>
                <a:ea typeface="Proxima Nova"/>
                <a:cs typeface="Proxima Nova"/>
                <a:sym typeface="Proxima Nova"/>
              </a:rPr>
              <a:t> de poorten), bepaalde bestemmingen uit overig groen en bepaalde bestemmingen uit overige.</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g2a73cb34093_2_5"/>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Aanpassing: Knooppuntwaarde</a:t>
            </a:r>
            <a:endParaRPr b="1" i="0" sz="3000" u="none" cap="none" strike="noStrike">
              <a:solidFill>
                <a:srgbClr val="000000"/>
              </a:solidFill>
              <a:latin typeface="Arial"/>
              <a:ea typeface="Arial"/>
              <a:cs typeface="Arial"/>
              <a:sym typeface="Arial"/>
            </a:endParaRPr>
          </a:p>
        </p:txBody>
      </p:sp>
      <p:sp>
        <p:nvSpPr>
          <p:cNvPr id="1434" name="Google Shape;1434;g2a73cb34093_2_5"/>
          <p:cNvSpPr txBox="1"/>
          <p:nvPr/>
        </p:nvSpPr>
        <p:spPr>
          <a:xfrm>
            <a:off x="664650" y="967700"/>
            <a:ext cx="7814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Oude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Bepaalt de mate waarin een </a:t>
            </a:r>
            <a:r>
              <a:rPr lang="nl-BE" sz="1600" u="sng">
                <a:solidFill>
                  <a:schemeClr val="dk1"/>
                </a:solidFill>
                <a:latin typeface="Proxima Nova"/>
                <a:ea typeface="Proxima Nova"/>
                <a:cs typeface="Proxima Nova"/>
                <a:sym typeface="Proxima Nova"/>
              </a:rPr>
              <a:t>kern </a:t>
            </a:r>
            <a:r>
              <a:rPr lang="nl-BE" sz="1600">
                <a:solidFill>
                  <a:schemeClr val="dk1"/>
                </a:solidFill>
                <a:latin typeface="Proxima Nova"/>
                <a:ea typeface="Proxima Nova"/>
                <a:cs typeface="Proxima Nova"/>
                <a:sym typeface="Proxima Nova"/>
              </a:rPr>
              <a:t>is geïntegreerd in het systeem van collectiefvervoer voor personen. </a:t>
            </a:r>
            <a:r>
              <a:rPr lang="nl-BE" sz="1600" u="sng">
                <a:solidFill>
                  <a:schemeClr val="dk1"/>
                </a:solidFill>
                <a:latin typeface="Proxima Nova"/>
                <a:ea typeface="Proxima Nova"/>
                <a:cs typeface="Proxima Nova"/>
                <a:sym typeface="Proxima Nova"/>
              </a:rPr>
              <a:t>Ze bepaalt,  samen  met  het  voorzieningenniveau,  de  ontwikkelingsmogelijkheden  van  een  kern  of plek  zoals  de  streefwaarden  voor  ruimtelijk  rendement, het  type  en de  mix  van  activiteiten  of  de afstand van ontwikkelingen tot het vervoersknooppunt.</a:t>
            </a:r>
            <a:endParaRPr sz="1600" u="sng">
              <a:solidFill>
                <a:schemeClr val="dk1"/>
              </a:solidFill>
              <a:latin typeface="Proxima Nova"/>
              <a:ea typeface="Proxima Nova"/>
              <a:cs typeface="Proxima Nova"/>
              <a:sym typeface="Proxima Nova"/>
            </a:endParaRPr>
          </a:p>
        </p:txBody>
      </p:sp>
      <p:sp>
        <p:nvSpPr>
          <p:cNvPr id="1435" name="Google Shape;1435;g2a73cb34093_2_5"/>
          <p:cNvSpPr txBox="1"/>
          <p:nvPr/>
        </p:nvSpPr>
        <p:spPr>
          <a:xfrm>
            <a:off x="664650" y="26300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Nieuwe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Bepaalt de mate waarin een plek is geïntegreerd in het systeem van collectiefvervoer voor personen.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g2a73cb34093_2_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Aanpassing: Voorzieningenniveau</a:t>
            </a:r>
            <a:endParaRPr b="1" i="0" sz="3000" u="none" cap="none" strike="noStrike">
              <a:solidFill>
                <a:srgbClr val="000000"/>
              </a:solidFill>
              <a:latin typeface="Arial"/>
              <a:ea typeface="Arial"/>
              <a:cs typeface="Arial"/>
              <a:sym typeface="Arial"/>
            </a:endParaRPr>
          </a:p>
        </p:txBody>
      </p:sp>
      <p:sp>
        <p:nvSpPr>
          <p:cNvPr id="1441" name="Google Shape;1441;g2a73cb34093_2_0"/>
          <p:cNvSpPr txBox="1"/>
          <p:nvPr/>
        </p:nvSpPr>
        <p:spPr>
          <a:xfrm>
            <a:off x="664650" y="967700"/>
            <a:ext cx="781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Oude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Is een gevolg van de berekening van de nabijheid (volgens welbepaalde parameters) van voorzieningen van de volgende 3 types: basisvoorziening, regionale voorziening, metropolitane voorziening en wordt weergegeven op een schaal van 0 tot 1.</a:t>
            </a:r>
            <a:endParaRPr sz="1600">
              <a:solidFill>
                <a:schemeClr val="dk1"/>
              </a:solidFill>
              <a:latin typeface="Proxima Nova"/>
              <a:ea typeface="Proxima Nova"/>
              <a:cs typeface="Proxima Nova"/>
              <a:sym typeface="Proxima Nova"/>
            </a:endParaRPr>
          </a:p>
        </p:txBody>
      </p:sp>
      <p:sp>
        <p:nvSpPr>
          <p:cNvPr id="1442" name="Google Shape;1442;g2a73cb34093_2_0"/>
          <p:cNvSpPr txBox="1"/>
          <p:nvPr/>
        </p:nvSpPr>
        <p:spPr>
          <a:xfrm>
            <a:off x="664650" y="2383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Nieuwe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Bepaalt de mate waarin een plek goed voorzien is van basisvoorzieningen, regionale voorzieningen en metropolitane voorzieningen.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g2a8b5a20f80_1_365"/>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Bodemafdekking</a:t>
            </a:r>
            <a:endParaRPr b="1" i="0" sz="3000" u="none" cap="none" strike="noStrike">
              <a:solidFill>
                <a:srgbClr val="000000"/>
              </a:solidFill>
              <a:latin typeface="Arial"/>
              <a:ea typeface="Arial"/>
              <a:cs typeface="Arial"/>
              <a:sym typeface="Arial"/>
            </a:endParaRPr>
          </a:p>
        </p:txBody>
      </p:sp>
      <p:sp>
        <p:nvSpPr>
          <p:cNvPr id="1448" name="Google Shape;1448;g2a8b5a20f80_1_365"/>
          <p:cNvSpPr txBox="1"/>
          <p:nvPr/>
        </p:nvSpPr>
        <p:spPr>
          <a:xfrm>
            <a:off x="664650" y="967700"/>
            <a:ext cx="7814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Verharding wordt uitgedrukt als de oppervlakte waarvan de aard en/of toestand van het bodemoppervlak gewijzigd is door het aanbrengen van artiﬁciële, (semi-)ondoorlaatbare materialen waardoor essentiële ecosysteemfuncties van de bodem verloren gaan. In de praktijk gaat het vooral om gebouwen, wegen en parkeerterreinen. </a:t>
            </a:r>
            <a:br>
              <a:rPr lang="nl-BE" sz="1600">
                <a:solidFill>
                  <a:schemeClr val="dk1"/>
                </a:solidFill>
                <a:latin typeface="Proxima Nova"/>
                <a:ea typeface="Proxima Nova"/>
                <a:cs typeface="Proxima Nova"/>
                <a:sym typeface="Proxima Nova"/>
              </a:rPr>
            </a:br>
            <a:br>
              <a:rPr lang="nl-BE" sz="1600">
                <a:solidFill>
                  <a:schemeClr val="dk1"/>
                </a:solidFill>
                <a:latin typeface="Proxima Nova"/>
                <a:ea typeface="Proxima Nova"/>
                <a:cs typeface="Proxima Nova"/>
                <a:sym typeface="Proxima Nova"/>
              </a:rPr>
            </a:br>
            <a:r>
              <a:rPr lang="nl-BE" sz="1600">
                <a:solidFill>
                  <a:schemeClr val="dk1"/>
                </a:solidFill>
                <a:latin typeface="Proxima Nova"/>
                <a:ea typeface="Proxima Nova"/>
                <a:cs typeface="Proxima Nova"/>
                <a:sym typeface="Proxima Nova"/>
              </a:rPr>
              <a:t>Deze definitie is gebaseerd op de definitie die de Europese Commissie hanteert voor ‘soil sealing’.</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g2a8655796d7_0_135"/>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a:t>
            </a:r>
            <a:r>
              <a:rPr b="1" lang="nl-BE" sz="3000"/>
              <a:t>: Zachte-bestemmingen</a:t>
            </a:r>
            <a:endParaRPr b="1" i="0" sz="3000" u="none" cap="none" strike="noStrike">
              <a:solidFill>
                <a:srgbClr val="000000"/>
              </a:solidFill>
              <a:latin typeface="Arial"/>
              <a:ea typeface="Arial"/>
              <a:cs typeface="Arial"/>
              <a:sym typeface="Arial"/>
            </a:endParaRPr>
          </a:p>
        </p:txBody>
      </p:sp>
      <p:sp>
        <p:nvSpPr>
          <p:cNvPr id="1454" name="Google Shape;1454;g2a8655796d7_0_135"/>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Gebied dat dient om o</a:t>
            </a:r>
            <a:r>
              <a:rPr lang="nl-BE" sz="1600">
                <a:solidFill>
                  <a:schemeClr val="dk1"/>
                </a:solidFill>
                <a:latin typeface="Proxima Nova"/>
                <a:ea typeface="Proxima Nova"/>
                <a:cs typeface="Proxima Nova"/>
                <a:sym typeface="Proxima Nova"/>
                <a:extLst>
                  <a:ext uri="http://customooxmlschemas.google.com/">
                    <go:slidesCustomData xmlns:go="http://customooxmlschemas.google.com/" textRoundtripDataId="14"/>
                  </a:ext>
                </a:extLst>
              </a:rPr>
              <a:t>pen ruimte te beschermen. Voorbeelden van zachte bestemmingen zijn landbouw, bos, overig groen, natuur of reservaat</a:t>
            </a:r>
            <a:r>
              <a:rPr lang="nl-BE"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g2a8655796d7_0_188"/>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a:t>
            </a:r>
            <a:r>
              <a:rPr b="1" lang="nl-BE" sz="3000"/>
              <a:t>: Kwetsbare-bestemmingen</a:t>
            </a:r>
            <a:endParaRPr b="1" i="0" sz="3000" u="none" cap="none" strike="noStrike">
              <a:solidFill>
                <a:srgbClr val="000000"/>
              </a:solidFill>
              <a:latin typeface="Arial"/>
              <a:ea typeface="Arial"/>
              <a:cs typeface="Arial"/>
              <a:sym typeface="Arial"/>
            </a:endParaRPr>
          </a:p>
        </p:txBody>
      </p:sp>
      <p:sp>
        <p:nvSpPr>
          <p:cNvPr id="1460" name="Google Shape;1460;g2a8655796d7_0_188"/>
          <p:cNvSpPr txBox="1"/>
          <p:nvPr/>
        </p:nvSpPr>
        <p:spPr>
          <a:xfrm>
            <a:off x="628650" y="43244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Vlaamse Codex RO Art. 1.1.2., 10°</a:t>
            </a:r>
            <a:endParaRPr sz="1600">
              <a:solidFill>
                <a:schemeClr val="dk1"/>
              </a:solidFill>
              <a:latin typeface="Proxima Nova"/>
              <a:ea typeface="Proxima Nova"/>
              <a:cs typeface="Proxima Nova"/>
              <a:sym typeface="Proxima Nova"/>
            </a:endParaRPr>
          </a:p>
        </p:txBody>
      </p:sp>
      <p:sp>
        <p:nvSpPr>
          <p:cNvPr id="1461" name="Google Shape;1461;g2a8655796d7_0_188"/>
          <p:cNvSpPr txBox="1"/>
          <p:nvPr/>
        </p:nvSpPr>
        <p:spPr>
          <a:xfrm>
            <a:off x="628650" y="820150"/>
            <a:ext cx="7814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extLst>
                  <a:ext uri="http://customooxmlschemas.google.com/">
                    <go:slidesCustomData xmlns:go="http://customooxmlschemas.google.com/" textRoundtripDataId="15"/>
                  </a:ext>
                </a:extLst>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a) Aangewezen op </a:t>
            </a:r>
            <a:r>
              <a:rPr b="1" lang="nl-BE" sz="1600">
                <a:solidFill>
                  <a:schemeClr val="dk1"/>
                </a:solidFill>
                <a:latin typeface="Proxima Nova"/>
                <a:ea typeface="Proxima Nova"/>
                <a:cs typeface="Proxima Nova"/>
                <a:sym typeface="Proxima Nova"/>
              </a:rPr>
              <a:t>plannen van aanleg</a:t>
            </a:r>
            <a:r>
              <a:rPr lang="nl-BE" sz="1600">
                <a:solidFill>
                  <a:schemeClr val="dk1"/>
                </a:solidFill>
                <a:latin typeface="Proxima Nova"/>
                <a:ea typeface="Proxima Nova"/>
                <a:cs typeface="Proxima Nova"/>
                <a:sym typeface="Proxima Nova"/>
              </a:rPr>
              <a:t>: agrarische gebieden met ecologisch belang, agrarische gebieden met ecologische waarde, bosgebieden, brongebieden, groengebieden, natuurgebieden, natuurgebieden met wetenschappelijke waarde, natuurontwikkelingsgebieden, natuurreservaten, overstromingsgebieden, parkgebieden, valleigebieden,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b) Aangewezen op </a:t>
            </a:r>
            <a:r>
              <a:rPr b="1" lang="nl-BE" sz="1600">
                <a:solidFill>
                  <a:schemeClr val="dk1"/>
                </a:solidFill>
                <a:latin typeface="Proxima Nova"/>
                <a:ea typeface="Proxima Nova"/>
                <a:cs typeface="Proxima Nova"/>
                <a:sym typeface="Proxima Nova"/>
              </a:rPr>
              <a:t>ruimtelijke uitvoeringsplannen</a:t>
            </a:r>
            <a:r>
              <a:rPr lang="nl-BE" sz="1600">
                <a:solidFill>
                  <a:schemeClr val="dk1"/>
                </a:solidFill>
                <a:latin typeface="Proxima Nova"/>
                <a:ea typeface="Proxima Nova"/>
                <a:cs typeface="Proxima Nova"/>
                <a:sym typeface="Proxima Nova"/>
              </a:rPr>
              <a:t>, en sorterend onder één van volgende categorieën of subcategorieën van gebiedsaanduiding: bos, parkgebied, reservaat en natuur,</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c) het </a:t>
            </a:r>
            <a:r>
              <a:rPr b="1" lang="nl-BE" sz="1600">
                <a:solidFill>
                  <a:schemeClr val="dk1"/>
                </a:solidFill>
                <a:latin typeface="Proxima Nova"/>
                <a:ea typeface="Proxima Nova"/>
                <a:cs typeface="Proxima Nova"/>
                <a:sym typeface="Proxima Nova"/>
              </a:rPr>
              <a:t>Vlaams Ecologisch Netwerk</a:t>
            </a:r>
            <a:r>
              <a:rPr lang="nl-BE" sz="1600">
                <a:solidFill>
                  <a:schemeClr val="dk1"/>
                </a:solidFill>
                <a:latin typeface="Proxima Nova"/>
                <a:ea typeface="Proxima Nova"/>
                <a:cs typeface="Proxima Nova"/>
                <a:sym typeface="Proxima Nova"/>
              </a:rPr>
              <a:t>, vermeld in het decreet van 21 oktober 1997 betreffende het natuurbehoud en het natuurlijk milieu,</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 de </a:t>
            </a:r>
            <a:r>
              <a:rPr b="1" lang="nl-BE" sz="1600">
                <a:solidFill>
                  <a:schemeClr val="dk1"/>
                </a:solidFill>
                <a:latin typeface="Proxima Nova"/>
                <a:ea typeface="Proxima Nova"/>
                <a:cs typeface="Proxima Nova"/>
                <a:sym typeface="Proxima Nova"/>
              </a:rPr>
              <a:t>beschermde duingebieden</a:t>
            </a:r>
            <a:r>
              <a:rPr lang="nl-BE" sz="1600">
                <a:solidFill>
                  <a:schemeClr val="dk1"/>
                </a:solidFill>
                <a:latin typeface="Proxima Nova"/>
                <a:ea typeface="Proxima Nova"/>
                <a:cs typeface="Proxima Nova"/>
                <a:sym typeface="Proxima Nova"/>
              </a:rPr>
              <a:t> en de </a:t>
            </a:r>
            <a:r>
              <a:rPr b="1" lang="nl-BE" sz="1600">
                <a:solidFill>
                  <a:schemeClr val="dk1"/>
                </a:solidFill>
                <a:latin typeface="Proxima Nova"/>
                <a:ea typeface="Proxima Nova"/>
                <a:cs typeface="Proxima Nova"/>
                <a:sym typeface="Proxima Nova"/>
              </a:rPr>
              <a:t>voor het duingebied belangrijke landbouwgebieden</a:t>
            </a:r>
            <a:r>
              <a:rPr lang="nl-BE" sz="1600">
                <a:solidFill>
                  <a:schemeClr val="dk1"/>
                </a:solidFill>
                <a:latin typeface="Proxima Nova"/>
                <a:ea typeface="Proxima Nova"/>
                <a:cs typeface="Proxima Nova"/>
                <a:sym typeface="Proxima Nova"/>
              </a:rPr>
              <a:t>, aangeduid krachtens artikel 52, § 1, van de wet van 12 juli 1973 op het natuurbehoud;</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g2a8655796d7_0_143"/>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a:t>
            </a:r>
            <a:r>
              <a:rPr b="1" lang="nl-BE" sz="3000"/>
              <a:t>: Gemiddelde-bouwjaar</a:t>
            </a:r>
            <a:endParaRPr b="1" i="0" sz="3000" u="none" cap="none" strike="noStrike">
              <a:solidFill>
                <a:srgbClr val="000000"/>
              </a:solidFill>
              <a:latin typeface="Arial"/>
              <a:ea typeface="Arial"/>
              <a:cs typeface="Arial"/>
              <a:sym typeface="Arial"/>
            </a:endParaRPr>
          </a:p>
        </p:txBody>
      </p:sp>
      <p:sp>
        <p:nvSpPr>
          <p:cNvPr id="1467" name="Google Shape;1467;g2a8655796d7_0_143"/>
          <p:cNvSpPr txBox="1"/>
          <p:nvPr/>
        </p:nvSpPr>
        <p:spPr>
          <a:xfrm>
            <a:off x="664650" y="9677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a:t>
            </a:r>
            <a:r>
              <a:rPr b="1" lang="nl-BE" sz="1600">
                <a:solidFill>
                  <a:schemeClr val="dk1"/>
                </a:solidFill>
                <a:latin typeface="Proxima Nova"/>
                <a:ea typeface="Proxima Nova"/>
                <a:cs typeface="Proxima Nova"/>
                <a:sym typeface="Proxima Nova"/>
              </a:rPr>
              <a:t>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Gemiddeld bouwjaar van de gebouwen binnen een bepaald gebied.</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g2a8655796d7_0_151"/>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Gemiddelde-inwonersleeftijd</a:t>
            </a:r>
            <a:endParaRPr b="1" i="0" sz="3000" u="none" cap="none" strike="noStrike">
              <a:solidFill>
                <a:srgbClr val="000000"/>
              </a:solidFill>
              <a:latin typeface="Arial"/>
              <a:ea typeface="Arial"/>
              <a:cs typeface="Arial"/>
              <a:sym typeface="Arial"/>
            </a:endParaRPr>
          </a:p>
        </p:txBody>
      </p:sp>
      <p:sp>
        <p:nvSpPr>
          <p:cNvPr id="1473" name="Google Shape;1473;g2a8655796d7_0_151"/>
          <p:cNvSpPr txBox="1"/>
          <p:nvPr/>
        </p:nvSpPr>
        <p:spPr>
          <a:xfrm>
            <a:off x="664650" y="9677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Gemiddelde leeftijd van inwoners binnen een bepaald gebied.</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g2a8655796d7_0_163"/>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Overstromingsgevoeligheid</a:t>
            </a:r>
            <a:endParaRPr b="1" i="0" sz="3000" u="none" cap="none" strike="noStrike">
              <a:solidFill>
                <a:srgbClr val="000000"/>
              </a:solidFill>
              <a:latin typeface="Arial"/>
              <a:ea typeface="Arial"/>
              <a:cs typeface="Arial"/>
              <a:sym typeface="Arial"/>
            </a:endParaRPr>
          </a:p>
        </p:txBody>
      </p:sp>
      <p:sp>
        <p:nvSpPr>
          <p:cNvPr id="1479" name="Google Shape;1479;g2a8655796d7_0_163"/>
          <p:cNvSpPr txBox="1"/>
          <p:nvPr/>
        </p:nvSpPr>
        <p:spPr>
          <a:xfrm>
            <a:off x="664650" y="9677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p:txBody>
      </p:sp>
      <p:sp>
        <p:nvSpPr>
          <p:cNvPr id="1480" name="Google Shape;1480;g2a8655796d7_0_163"/>
          <p:cNvSpPr txBox="1"/>
          <p:nvPr/>
        </p:nvSpPr>
        <p:spPr>
          <a:xfrm>
            <a:off x="664650" y="179235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Opmerking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Gebruik makend van de perceel -en Gebouwscore; </a:t>
            </a:r>
            <a:r>
              <a:rPr lang="nl-BE" sz="1600" u="sng">
                <a:solidFill>
                  <a:schemeClr val="hlink"/>
                </a:solidFill>
                <a:latin typeface="Proxima Nova"/>
                <a:ea typeface="Proxima Nova"/>
                <a:cs typeface="Proxima Nova"/>
                <a:sym typeface="Proxima Nova"/>
                <a:hlinkClick r:id="rId3"/>
              </a:rPr>
              <a:t>Vlaanderen.be</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9f5589e9dd_0_7"/>
          <p:cNvSpPr txBox="1"/>
          <p:nvPr/>
        </p:nvSpPr>
        <p:spPr>
          <a:xfrm>
            <a:off x="293725" y="1448100"/>
            <a:ext cx="3966300" cy="464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dk1"/>
                </a:solidFill>
                <a:latin typeface="Arial"/>
                <a:ea typeface="Arial"/>
                <a:cs typeface="Arial"/>
                <a:sym typeface="Arial"/>
              </a:rPr>
              <a:t>Uitdagingen</a:t>
            </a:r>
            <a:endParaRPr b="1" i="0" sz="1800" u="none" cap="none" strike="noStrike">
              <a:solidFill>
                <a:schemeClr val="dk1"/>
              </a:solidFill>
              <a:latin typeface="Arial"/>
              <a:ea typeface="Arial"/>
              <a:cs typeface="Arial"/>
              <a:sym typeface="Arial"/>
            </a:endParaRPr>
          </a:p>
        </p:txBody>
      </p:sp>
      <p:sp>
        <p:nvSpPr>
          <p:cNvPr id="498" name="Google Shape;498;g29f5589e9dd_0_7"/>
          <p:cNvSpPr txBox="1"/>
          <p:nvPr/>
        </p:nvSpPr>
        <p:spPr>
          <a:xfrm>
            <a:off x="487225" y="2308750"/>
            <a:ext cx="3579300" cy="1337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400"/>
              <a:buFont typeface="Proxima Nova"/>
              <a:buAutoNum type="arabicPeriod"/>
            </a:pPr>
            <a:r>
              <a:rPr b="0" i="0" lang="nl-BE" sz="1800" u="none" cap="none" strike="noStrike">
                <a:solidFill>
                  <a:schemeClr val="dk1"/>
                </a:solidFill>
                <a:latin typeface="Arial"/>
                <a:ea typeface="Arial"/>
                <a:cs typeface="Arial"/>
                <a:sym typeface="Arial"/>
              </a:rPr>
              <a:t>De </a:t>
            </a:r>
            <a:r>
              <a:rPr b="1" i="0" lang="nl-BE" sz="1800" u="none" cap="none" strike="noStrike">
                <a:solidFill>
                  <a:schemeClr val="dk1"/>
                </a:solidFill>
                <a:latin typeface="Arial"/>
                <a:ea typeface="Arial"/>
                <a:cs typeface="Arial"/>
                <a:sym typeface="Arial"/>
              </a:rPr>
              <a:t>grote druk</a:t>
            </a:r>
            <a:r>
              <a:rPr b="0" i="0" lang="nl-BE" sz="1800" u="none" cap="none" strike="noStrike">
                <a:solidFill>
                  <a:schemeClr val="dk1"/>
                </a:solidFill>
                <a:latin typeface="Arial"/>
                <a:ea typeface="Arial"/>
                <a:cs typeface="Arial"/>
                <a:sym typeface="Arial"/>
              </a:rPr>
              <a:t> op bebouwde en open ruimte</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400"/>
              <a:buFont typeface="Proxima Nova"/>
              <a:buAutoNum type="arabicPeriod"/>
            </a:pPr>
            <a:r>
              <a:rPr b="1" i="0" lang="nl-BE" sz="1800" u="none" cap="none" strike="noStrike">
                <a:solidFill>
                  <a:schemeClr val="dk1"/>
                </a:solidFill>
                <a:latin typeface="Arial"/>
                <a:ea typeface="Arial"/>
                <a:cs typeface="Arial"/>
                <a:sym typeface="Arial"/>
              </a:rPr>
              <a:t>Datagedreven</a:t>
            </a:r>
            <a:r>
              <a:rPr b="0" i="0" lang="nl-BE" sz="1800" u="none" cap="none" strike="noStrike">
                <a:solidFill>
                  <a:schemeClr val="dk1"/>
                </a:solidFill>
                <a:latin typeface="Arial"/>
                <a:ea typeface="Arial"/>
                <a:cs typeface="Arial"/>
                <a:sym typeface="Arial"/>
              </a:rPr>
              <a:t> beleid, werking en dienstverlening</a:t>
            </a:r>
            <a:endParaRPr b="0" i="0" sz="11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254000" lvl="0" marL="457200" marR="0" rtl="0" algn="l">
              <a:lnSpc>
                <a:spcPct val="100000"/>
              </a:lnSpc>
              <a:spcBef>
                <a:spcPts val="0"/>
              </a:spcBef>
              <a:spcAft>
                <a:spcPts val="0"/>
              </a:spcAft>
              <a:buClr>
                <a:schemeClr val="dk1"/>
              </a:buClr>
              <a:buSzPts val="1400"/>
              <a:buFont typeface="Proxima Nova"/>
              <a:buNone/>
            </a:pPr>
            <a:r>
              <a:t/>
            </a:r>
            <a:endParaRPr b="0" i="0" sz="1800" u="none" cap="none" strike="noStrike">
              <a:solidFill>
                <a:schemeClr val="dk1"/>
              </a:solidFill>
              <a:latin typeface="Proxima Nova"/>
              <a:ea typeface="Proxima Nova"/>
              <a:cs typeface="Proxima Nova"/>
              <a:sym typeface="Proxima Nova"/>
            </a:endParaRPr>
          </a:p>
        </p:txBody>
      </p:sp>
      <p:pic>
        <p:nvPicPr>
          <p:cNvPr id="499" name="Google Shape;499;g29f5589e9dd_0_7"/>
          <p:cNvPicPr preferRelativeResize="0"/>
          <p:nvPr/>
        </p:nvPicPr>
        <p:blipFill rotWithShape="1">
          <a:blip r:embed="rId3">
            <a:alphaModFix/>
          </a:blip>
          <a:srcRect b="0" l="0" r="0" t="32750"/>
          <a:stretch/>
        </p:blipFill>
        <p:spPr>
          <a:xfrm>
            <a:off x="4260025" y="1448100"/>
            <a:ext cx="4885199" cy="3695400"/>
          </a:xfrm>
          <a:prstGeom prst="rect">
            <a:avLst/>
          </a:prstGeom>
          <a:noFill/>
          <a:ln>
            <a:noFill/>
          </a:ln>
        </p:spPr>
      </p:pic>
      <p:sp>
        <p:nvSpPr>
          <p:cNvPr id="500" name="Google Shape;500;g29f5589e9dd_0_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Waarom Slim Ruimtelijk Plannen?</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g2a8b5a20f80_1_552"/>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Bespreking</a:t>
            </a:r>
            <a:r>
              <a:rPr b="1" lang="nl-BE" sz="3000"/>
              <a:t>: Omgevingsdenken en omgevingsindicatoren</a:t>
            </a:r>
            <a:endParaRPr b="1" i="0" sz="3000" u="none" cap="none" strike="noStrike">
              <a:solidFill>
                <a:srgbClr val="000000"/>
              </a:solidFill>
              <a:latin typeface="Arial"/>
              <a:ea typeface="Arial"/>
              <a:cs typeface="Arial"/>
              <a:sym typeface="Arial"/>
            </a:endParaRPr>
          </a:p>
        </p:txBody>
      </p:sp>
      <p:sp>
        <p:nvSpPr>
          <p:cNvPr id="1486" name="Google Shape;1486;g2a8b5a20f80_1_552"/>
          <p:cNvSpPr txBox="1"/>
          <p:nvPr/>
        </p:nvSpPr>
        <p:spPr>
          <a:xfrm>
            <a:off x="664650" y="1792350"/>
            <a:ext cx="7814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Voorbeelden: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Overstromingsgevoeligheid,</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Infiltratiegevoeligheid</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Luchtkwaliteit</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Geluid</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Hitte-eiland</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Biodiverisiteit</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Waarnemingen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Bodem</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Zuiverings- en rioleringsgraad</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pic>
        <p:nvPicPr>
          <p:cNvPr id="1491" name="Google Shape;1491;g2a6e694efaa_1_10"/>
          <p:cNvPicPr preferRelativeResize="0"/>
          <p:nvPr/>
        </p:nvPicPr>
        <p:blipFill rotWithShape="1">
          <a:blip r:embed="rId3">
            <a:alphaModFix/>
          </a:blip>
          <a:srcRect b="0" l="0" r="0" t="0"/>
          <a:stretch/>
        </p:blipFill>
        <p:spPr>
          <a:xfrm>
            <a:off x="2474086" y="1329125"/>
            <a:ext cx="4195824" cy="3814374"/>
          </a:xfrm>
          <a:prstGeom prst="rect">
            <a:avLst/>
          </a:prstGeom>
          <a:noFill/>
          <a:ln>
            <a:noFill/>
          </a:ln>
        </p:spPr>
      </p:pic>
      <p:sp>
        <p:nvSpPr>
          <p:cNvPr id="1492" name="Google Shape;1492;g2a6e694efaa_1_10"/>
          <p:cNvSpPr txBox="1"/>
          <p:nvPr/>
        </p:nvSpPr>
        <p:spPr>
          <a:xfrm>
            <a:off x="2397450" y="667975"/>
            <a:ext cx="4349100" cy="11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2200">
                <a:solidFill>
                  <a:schemeClr val="dk1"/>
                </a:solidFill>
                <a:latin typeface="Proxima Nova"/>
                <a:ea typeface="Proxima Nova"/>
                <a:cs typeface="Proxima Nova"/>
                <a:sym typeface="Proxima Nova"/>
              </a:rPr>
              <a:t>Hebben jullie verdere opmerkingen of toevoegingen omtrent </a:t>
            </a:r>
            <a:r>
              <a:rPr b="1" lang="nl-BE" sz="2200">
                <a:solidFill>
                  <a:schemeClr val="dk1"/>
                </a:solidFill>
                <a:latin typeface="Proxima Nova"/>
                <a:ea typeface="Proxima Nova"/>
                <a:cs typeface="Proxima Nova"/>
                <a:sym typeface="Proxima Nova"/>
              </a:rPr>
              <a:t>ruimtelijke indicatoren</a:t>
            </a:r>
            <a:r>
              <a:rPr lang="nl-BE" sz="2200">
                <a:solidFill>
                  <a:schemeClr val="dk1"/>
                </a:solidFill>
                <a:latin typeface="Proxima Nova"/>
                <a:ea typeface="Proxima Nova"/>
                <a:cs typeface="Proxima Nova"/>
                <a:sym typeface="Proxima Nova"/>
              </a:rPr>
              <a:t>?</a:t>
            </a:r>
            <a:endParaRPr sz="2200">
              <a:solidFill>
                <a:schemeClr val="dk1"/>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g2a600c3840c_0_138"/>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Codelijst schaalniveaus</a:t>
            </a:r>
            <a:endParaRPr b="1" i="0" sz="3000" u="none" cap="none" strike="noStrike">
              <a:solidFill>
                <a:srgbClr val="000000"/>
              </a:solidFill>
              <a:latin typeface="Arial"/>
              <a:ea typeface="Arial"/>
              <a:cs typeface="Arial"/>
              <a:sym typeface="Arial"/>
            </a:endParaRPr>
          </a:p>
        </p:txBody>
      </p:sp>
      <p:sp>
        <p:nvSpPr>
          <p:cNvPr id="1498" name="Google Shape;1498;g2a600c3840c_0_138"/>
          <p:cNvSpPr/>
          <p:nvPr/>
        </p:nvSpPr>
        <p:spPr>
          <a:xfrm>
            <a:off x="628650" y="1233725"/>
            <a:ext cx="2270400" cy="3797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gebied</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gewest</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provincie</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arrondissement</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gemeente</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referentieregio</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wijk</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statistische-sector</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raster</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hexagon</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buurt</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bruto-bouwblok</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netto-bouwblok</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netto-bouwblok-bebouwd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netto-bouwblok-onbebouwd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extLst>
                  <a:ext uri="http://customooxmlschemas.google.com/">
                    <go:slidesCustomData xmlns:go="http://customooxmlschemas.google.com/" textRoundtripDataId="16"/>
                  </a:ext>
                </a:extLst>
              </a:rPr>
              <a:t>openbaar-domein</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wegbaan</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perceel</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gebouw</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bestemmingscategorie</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stedelijk-gebied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buitengebied</a:t>
            </a:r>
            <a:endParaRPr sz="1000">
              <a:highlight>
                <a:srgbClr val="B6D7A8"/>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FF9900"/>
                </a:highlight>
                <a:latin typeface="Proxima Nova"/>
                <a:ea typeface="Proxima Nova"/>
                <a:cs typeface="Proxima Nova"/>
                <a:sym typeface="Proxima Nova"/>
              </a:rPr>
              <a:t>deelruimte</a:t>
            </a:r>
            <a:endParaRPr sz="1000">
              <a:highlight>
                <a:srgbClr val="FF9900"/>
              </a:highlight>
              <a:latin typeface="Proxima Nova"/>
              <a:ea typeface="Proxima Nova"/>
              <a:cs typeface="Proxima Nova"/>
              <a:sym typeface="Proxima Nova"/>
            </a:endParaRPr>
          </a:p>
          <a:p>
            <a:pPr indent="0" lvl="0" marL="0" rtl="0" algn="l">
              <a:spcBef>
                <a:spcPts val="0"/>
              </a:spcBef>
              <a:spcAft>
                <a:spcPts val="0"/>
              </a:spcAft>
              <a:buNone/>
            </a:pPr>
            <a:r>
              <a:rPr lang="nl-BE" sz="1000">
                <a:highlight>
                  <a:srgbClr val="B6D7A8"/>
                </a:highlight>
                <a:latin typeface="Proxima Nova"/>
                <a:ea typeface="Proxima Nova"/>
                <a:cs typeface="Proxima Nova"/>
                <a:sym typeface="Proxima Nova"/>
              </a:rPr>
              <a:t>ruimtelijk-samenhangend-geheel</a:t>
            </a:r>
            <a:endParaRPr sz="1000">
              <a:highlight>
                <a:srgbClr val="B6D7A8"/>
              </a:highlight>
              <a:latin typeface="Proxima Nova"/>
              <a:ea typeface="Proxima Nova"/>
              <a:cs typeface="Proxima Nova"/>
              <a:sym typeface="Proxima Nova"/>
            </a:endParaRPr>
          </a:p>
        </p:txBody>
      </p:sp>
      <p:sp>
        <p:nvSpPr>
          <p:cNvPr id="1499" name="Google Shape;1499;g2a600c3840c_0_138"/>
          <p:cNvSpPr/>
          <p:nvPr/>
        </p:nvSpPr>
        <p:spPr>
          <a:xfrm>
            <a:off x="628650" y="984125"/>
            <a:ext cx="2270400" cy="249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BE" sz="1300">
                <a:solidFill>
                  <a:schemeClr val="lt1"/>
                </a:solidFill>
              </a:rPr>
              <a:t>RuimtelijkObjectType</a:t>
            </a:r>
            <a:endParaRPr b="1" sz="1300">
              <a:solidFill>
                <a:schemeClr val="lt1"/>
              </a:solidFill>
            </a:endParaRPr>
          </a:p>
        </p:txBody>
      </p:sp>
      <p:sp>
        <p:nvSpPr>
          <p:cNvPr id="1500" name="Google Shape;1500;g2a600c3840c_0_138"/>
          <p:cNvSpPr txBox="1"/>
          <p:nvPr/>
        </p:nvSpPr>
        <p:spPr>
          <a:xfrm>
            <a:off x="3308950" y="984125"/>
            <a:ext cx="5134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200">
                <a:solidFill>
                  <a:schemeClr val="dk1"/>
                </a:solidFill>
                <a:latin typeface="Proxima Nova"/>
                <a:ea typeface="Proxima Nova"/>
                <a:cs typeface="Proxima Nova"/>
                <a:sym typeface="Proxima Nova"/>
              </a:rPr>
              <a:t>Afgeklopte definities:</a:t>
            </a:r>
            <a:r>
              <a:rPr lang="nl-BE" sz="1200">
                <a:solidFill>
                  <a:schemeClr val="dk1"/>
                </a:solidFill>
                <a:latin typeface="Proxima Nova"/>
                <a:ea typeface="Proxima Nova"/>
                <a:cs typeface="Proxima Nova"/>
                <a:sym typeface="Proxima Nova"/>
              </a:rPr>
              <a:t> </a:t>
            </a:r>
            <a:r>
              <a:rPr lang="nl-BE" sz="1200">
                <a:solidFill>
                  <a:schemeClr val="dk1"/>
                </a:solidFill>
                <a:highlight>
                  <a:srgbClr val="B6D7A8"/>
                </a:highlight>
                <a:latin typeface="Proxima Nova"/>
                <a:ea typeface="Proxima Nova"/>
                <a:cs typeface="Proxima Nova"/>
                <a:sym typeface="Proxima Nova"/>
              </a:rPr>
              <a:t>groen</a:t>
            </a:r>
            <a:endParaRPr sz="1200">
              <a:solidFill>
                <a:schemeClr val="dk1"/>
              </a:solidFill>
              <a:highlight>
                <a:srgbClr val="B6D7A8"/>
              </a:highlight>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nl-BE" sz="1200">
                <a:solidFill>
                  <a:schemeClr val="dk1"/>
                </a:solidFill>
                <a:latin typeface="Proxima Nova"/>
                <a:ea typeface="Proxima Nova"/>
                <a:cs typeface="Proxima Nova"/>
                <a:sym typeface="Proxima Nova"/>
              </a:rPr>
              <a:t>Definities die verder besproken moeten worden: </a:t>
            </a:r>
            <a:r>
              <a:rPr lang="nl-BE" sz="1200">
                <a:solidFill>
                  <a:schemeClr val="dk1"/>
                </a:solidFill>
                <a:highlight>
                  <a:srgbClr val="FF9900"/>
                </a:highlight>
                <a:latin typeface="Proxima Nova"/>
                <a:ea typeface="Proxima Nova"/>
                <a:cs typeface="Proxima Nova"/>
                <a:sym typeface="Proxima Nova"/>
              </a:rPr>
              <a:t>oranje</a:t>
            </a:r>
            <a:endParaRPr sz="1200">
              <a:solidFill>
                <a:schemeClr val="dk1"/>
              </a:solidFill>
              <a:highlight>
                <a:srgbClr val="FF9900"/>
              </a:highlight>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netto bouwblok</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statistische sector</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extLst>
                  <a:ext uri="http://customooxmlschemas.google.com/">
                    <go:slidesCustomData xmlns:go="http://customooxmlschemas.google.com/" textRoundtripDataId="17"/>
                  </a:ext>
                </a:extLst>
              </a:rPr>
              <a:t>gebied</a:t>
            </a:r>
            <a:endParaRPr sz="1200">
              <a:solidFill>
                <a:schemeClr val="dk1"/>
              </a:solidFill>
              <a:latin typeface="Proxima Nova"/>
              <a:ea typeface="Proxima Nova"/>
              <a:cs typeface="Proxima Nova"/>
              <a:sym typeface="Proxima Nova"/>
              <a:extLst>
                <a:ext uri="http://customooxmlschemas.google.com/">
                  <go:slidesCustomData xmlns:go="http://customooxmlschemas.google.com/" textRoundtripDataId="18"/>
                </a:ext>
              </a:extLst>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extLst>
                  <a:ext uri="http://customooxmlschemas.google.com/">
                    <go:slidesCustomData xmlns:go="http://customooxmlschemas.google.com/" textRoundtripDataId="19"/>
                  </a:ext>
                </a:extLst>
              </a:rPr>
              <a:t>deelruimte</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nl-BE" sz="1200">
                <a:solidFill>
                  <a:schemeClr val="dk1"/>
                </a:solidFill>
                <a:latin typeface="Proxima Nova"/>
                <a:ea typeface="Proxima Nova"/>
                <a:cs typeface="Proxima Nova"/>
                <a:sym typeface="Proxima Nova"/>
              </a:rPr>
              <a:t>Voorgestelde schaalniveaus om aan de lijst toe te voegen:</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deelgemeente</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district</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NIS-kern</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straatwand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kernen</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stadsdeel</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postzone / postcodes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kadaster kaartblad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kadaster afdeling</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toeristische centrum / badplaats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(lucht)havengebied</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nl-BE" sz="1200">
                <a:solidFill>
                  <a:schemeClr val="dk1"/>
                </a:solidFill>
                <a:latin typeface="Proxima Nova"/>
                <a:ea typeface="Proxima Nova"/>
                <a:cs typeface="Proxima Nova"/>
                <a:sym typeface="Proxima Nova"/>
              </a:rPr>
              <a:t>NIG-kaartbladversnijding</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g2a73cb34093_2_87"/>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Aanpassing: Netto-bouwblok</a:t>
            </a:r>
            <a:endParaRPr b="1" i="0" sz="3000" u="none" cap="none" strike="noStrike">
              <a:solidFill>
                <a:srgbClr val="000000"/>
              </a:solidFill>
              <a:latin typeface="Arial"/>
              <a:ea typeface="Arial"/>
              <a:cs typeface="Arial"/>
              <a:sym typeface="Arial"/>
            </a:endParaRPr>
          </a:p>
        </p:txBody>
      </p:sp>
      <p:sp>
        <p:nvSpPr>
          <p:cNvPr id="1506" name="Google Shape;1506;g2a73cb34093_2_87"/>
          <p:cNvSpPr txBox="1"/>
          <p:nvPr/>
        </p:nvSpPr>
        <p:spPr>
          <a:xfrm>
            <a:off x="664650" y="967700"/>
            <a:ext cx="781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Oude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Een bouwblok is een verzameling van aan elkaar grenzende percelen, omringd door infrastructuur (wegbaan), gelegen in woongebied. </a:t>
            </a:r>
            <a:r>
              <a:rPr lang="nl-BE" sz="1600" u="sng">
                <a:solidFill>
                  <a:schemeClr val="dk1"/>
                </a:solidFill>
                <a:latin typeface="Proxima Nova"/>
                <a:ea typeface="Proxima Nova"/>
                <a:cs typeface="Proxima Nova"/>
                <a:sym typeface="Proxima Nova"/>
              </a:rPr>
              <a:t>Het is een stedenbouwkundige figuur, een bouwsteen van de stad die in die in grote mate het weefsel bepaalt.</a:t>
            </a:r>
            <a:endParaRPr sz="1600" u="sng">
              <a:solidFill>
                <a:schemeClr val="dk1"/>
              </a:solidFill>
              <a:latin typeface="Proxima Nova"/>
              <a:ea typeface="Proxima Nova"/>
              <a:cs typeface="Proxima Nova"/>
              <a:sym typeface="Proxima Nova"/>
            </a:endParaRPr>
          </a:p>
        </p:txBody>
      </p:sp>
      <p:sp>
        <p:nvSpPr>
          <p:cNvPr id="1507" name="Google Shape;1507;g2a73cb34093_2_87"/>
          <p:cNvSpPr txBox="1"/>
          <p:nvPr/>
        </p:nvSpPr>
        <p:spPr>
          <a:xfrm>
            <a:off x="664650" y="2383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Nieuwe </a:t>
            </a:r>
            <a:r>
              <a:rPr b="1" lang="nl-BE" sz="1600">
                <a:solidFill>
                  <a:schemeClr val="dk1"/>
                </a:solidFill>
                <a:latin typeface="Proxima Nova"/>
                <a:ea typeface="Proxima Nova"/>
                <a:cs typeface="Proxima Nova"/>
                <a:sym typeface="Proxima Nova"/>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Een bouwblok is een verzameling van aan elkaar grenzende percelen, omringd door infrastructuur (wegbaan), gelegen in woongebied.</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g2a8655796d7_0_32"/>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Aanpassing: Statistische-sectoren</a:t>
            </a:r>
            <a:endParaRPr b="1" i="0" sz="3000" u="none" cap="none" strike="noStrike">
              <a:solidFill>
                <a:srgbClr val="000000"/>
              </a:solidFill>
              <a:latin typeface="Arial"/>
              <a:ea typeface="Arial"/>
              <a:cs typeface="Arial"/>
              <a:sym typeface="Arial"/>
            </a:endParaRPr>
          </a:p>
        </p:txBody>
      </p:sp>
      <p:sp>
        <p:nvSpPr>
          <p:cNvPr id="1513" name="Google Shape;1513;g2a8655796d7_0_32"/>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Oude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Dit is het meest gedetailleerde niveau van statistische rapportage in België. Deze worden beheerd en geactualiseerd door de statbel, het vroegere NIS.</a:t>
            </a:r>
            <a:endParaRPr sz="1600" u="sng">
              <a:solidFill>
                <a:schemeClr val="dk1"/>
              </a:solidFill>
              <a:latin typeface="Proxima Nova"/>
              <a:ea typeface="Proxima Nova"/>
              <a:cs typeface="Proxima Nova"/>
              <a:sym typeface="Proxima Nova"/>
            </a:endParaRPr>
          </a:p>
        </p:txBody>
      </p:sp>
      <p:sp>
        <p:nvSpPr>
          <p:cNvPr id="1514" name="Google Shape;1514;g2a8655796d7_0_32"/>
          <p:cNvSpPr txBox="1"/>
          <p:nvPr/>
        </p:nvSpPr>
        <p:spPr>
          <a:xfrm>
            <a:off x="664650" y="2383700"/>
            <a:ext cx="781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Nieuwe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 territoriale basiseenheid die ontstaan is uit een opdeling van de gemeenten en de vroegere gemeenten door Statbel (Algemene Directie Statistiek - Statistics Belgium) voor de verspreiding van statistieken op een gedetailleerder niveau dan het gemeentelijk niveau.</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g2a8655796d7_0_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Deelgemeente</a:t>
            </a:r>
            <a:endParaRPr b="1" i="0" sz="3000" u="none" cap="none" strike="noStrike">
              <a:solidFill>
                <a:srgbClr val="000000"/>
              </a:solidFill>
              <a:latin typeface="Arial"/>
              <a:ea typeface="Arial"/>
              <a:cs typeface="Arial"/>
              <a:sym typeface="Arial"/>
            </a:endParaRPr>
          </a:p>
        </p:txBody>
      </p:sp>
      <p:sp>
        <p:nvSpPr>
          <p:cNvPr id="1520" name="Google Shape;1520;g2a8655796d7_0_0"/>
          <p:cNvSpPr txBox="1"/>
          <p:nvPr/>
        </p:nvSpPr>
        <p:spPr>
          <a:xfrm>
            <a:off x="664650" y="967700"/>
            <a:ext cx="781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a:t>
            </a:r>
            <a:r>
              <a:rPr b="1" lang="nl-BE" sz="1600">
                <a:solidFill>
                  <a:schemeClr val="dk1"/>
                </a:solidFill>
                <a:latin typeface="Proxima Nova"/>
                <a:ea typeface="Proxima Nova"/>
                <a:cs typeface="Proxima Nova"/>
                <a:sym typeface="Proxima Nova"/>
              </a:rPr>
              <a:t>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 voormalige gemeenten die teruggaan tot de toestand van de gemeenten in 1961. De deelgemeente is vaak, maar niet altijd af te leiden uit de code van de statistische sector.</a:t>
            </a:r>
            <a:endParaRPr sz="1600">
              <a:solidFill>
                <a:schemeClr val="dk1"/>
              </a:solidFill>
              <a:latin typeface="Proxima Nova"/>
              <a:ea typeface="Proxima Nova"/>
              <a:cs typeface="Proxima Nova"/>
              <a:sym typeface="Proxima Nova"/>
            </a:endParaRPr>
          </a:p>
        </p:txBody>
      </p:sp>
      <p:sp>
        <p:nvSpPr>
          <p:cNvPr id="1521" name="Google Shape;1521;g2a8655796d7_0_0"/>
          <p:cNvSpPr txBox="1"/>
          <p:nvPr/>
        </p:nvSpPr>
        <p:spPr>
          <a:xfrm>
            <a:off x="664650" y="2828925"/>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Opmerking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extLst>
                  <a:ext uri="http://customooxmlschemas.google.com/">
                    <go:slidesCustomData xmlns:go="http://customooxmlschemas.google.com/" textRoundtripDataId="20"/>
                  </a:ext>
                </a:extLst>
              </a:rPr>
              <a:t>Statistische gebiedsindeling vs. administratieve gebiedsindeling</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g2a8655796d7_0_44"/>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District</a:t>
            </a:r>
            <a:endParaRPr b="1" i="0" sz="3000" u="none" cap="none" strike="noStrike">
              <a:solidFill>
                <a:srgbClr val="000000"/>
              </a:solidFill>
              <a:latin typeface="Arial"/>
              <a:ea typeface="Arial"/>
              <a:cs typeface="Arial"/>
              <a:sym typeface="Arial"/>
            </a:endParaRPr>
          </a:p>
        </p:txBody>
      </p:sp>
      <p:sp>
        <p:nvSpPr>
          <p:cNvPr id="1527" name="Google Shape;1527;g2a8655796d7_0_44"/>
          <p:cNvSpPr txBox="1"/>
          <p:nvPr/>
        </p:nvSpPr>
        <p:spPr>
          <a:xfrm>
            <a:off x="664650" y="967700"/>
            <a:ext cx="781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a:t>
            </a:r>
            <a:r>
              <a:rPr b="1" lang="nl-BE" sz="1600">
                <a:solidFill>
                  <a:schemeClr val="dk1"/>
                </a:solidFill>
                <a:latin typeface="Proxima Nova"/>
                <a:ea typeface="Proxima Nova"/>
                <a:cs typeface="Proxima Nova"/>
                <a:sym typeface="Proxima Nova"/>
              </a:rPr>
              <a:t>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 indeling van het grondgebied van een stad met eigen bevoegdheden op lokaal vlak.</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Een gedecentraliseerde entiteit die zorgt voor het onderhoud, de exploitatie en het beheer van de autosnelwegen en gewestwegen binnen hun beheersgebied</a:t>
            </a:r>
            <a:endParaRPr sz="1600">
              <a:solidFill>
                <a:schemeClr val="dk1"/>
              </a:solidFill>
              <a:latin typeface="Proxima Nova"/>
              <a:ea typeface="Proxima Nova"/>
              <a:cs typeface="Proxima Nova"/>
              <a:sym typeface="Proxima Nova"/>
            </a:endParaRPr>
          </a:p>
        </p:txBody>
      </p:sp>
      <p:sp>
        <p:nvSpPr>
          <p:cNvPr id="1528" name="Google Shape;1528;g2a8655796d7_0_44"/>
          <p:cNvSpPr txBox="1"/>
          <p:nvPr/>
        </p:nvSpPr>
        <p:spPr>
          <a:xfrm>
            <a:off x="664650" y="277755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Vlaanderen.be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4"/>
              </a:rPr>
              <a:t>Agentschap Wegen &amp; Verkeer</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g2a8655796d7_0_8"/>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NIS-kern</a:t>
            </a:r>
            <a:endParaRPr b="1" i="0" sz="3000" u="none" cap="none" strike="noStrike">
              <a:solidFill>
                <a:srgbClr val="000000"/>
              </a:solidFill>
              <a:latin typeface="Arial"/>
              <a:ea typeface="Arial"/>
              <a:cs typeface="Arial"/>
              <a:sym typeface="Arial"/>
            </a:endParaRPr>
          </a:p>
        </p:txBody>
      </p:sp>
      <p:sp>
        <p:nvSpPr>
          <p:cNvPr id="1534" name="Google Shape;1534;g2a8655796d7_0_8"/>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a:t>
            </a:r>
            <a:r>
              <a:rPr b="1" lang="nl-BE" sz="1600">
                <a:solidFill>
                  <a:schemeClr val="dk1"/>
                </a:solidFill>
                <a:latin typeface="Proxima Nova"/>
                <a:ea typeface="Proxima Nova"/>
                <a:cs typeface="Proxima Nova"/>
                <a:sym typeface="Proxima Nova"/>
              </a:rPr>
              <a:t>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 samenvoeging van één of meerdere aan elkaar grenzende statistische sectoren.</a:t>
            </a:r>
            <a:endParaRPr sz="1600">
              <a:solidFill>
                <a:schemeClr val="dk1"/>
              </a:solidFill>
              <a:latin typeface="Proxima Nova"/>
              <a:ea typeface="Proxima Nova"/>
              <a:cs typeface="Proxima Nova"/>
              <a:sym typeface="Proxima Nova"/>
            </a:endParaRPr>
          </a:p>
        </p:txBody>
      </p:sp>
      <p:sp>
        <p:nvSpPr>
          <p:cNvPr id="1535" name="Google Shape;1535;g2a8655796d7_0_8"/>
          <p:cNvSpPr txBox="1"/>
          <p:nvPr/>
        </p:nvSpPr>
        <p:spPr>
          <a:xfrm>
            <a:off x="664650" y="23837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Actualisatie NIS-kernen methodiek</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g2a8655796d7_0_14"/>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Straatwand</a:t>
            </a:r>
            <a:endParaRPr b="1" i="0" sz="3000" u="none" cap="none" strike="noStrike">
              <a:solidFill>
                <a:srgbClr val="000000"/>
              </a:solidFill>
              <a:latin typeface="Arial"/>
              <a:ea typeface="Arial"/>
              <a:cs typeface="Arial"/>
              <a:sym typeface="Arial"/>
            </a:endParaRPr>
          </a:p>
        </p:txBody>
      </p:sp>
      <p:sp>
        <p:nvSpPr>
          <p:cNvPr id="1541" name="Google Shape;1541;g2a8655796d7_0_14"/>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extLst>
                  <a:ext uri="http://customooxmlschemas.google.com/">
                    <go:slidesCustomData xmlns:go="http://customooxmlschemas.google.com/" textRoundtripDataId="21"/>
                  </a:ext>
                </a:extLst>
              </a:rPr>
              <a:t>D</a:t>
            </a:r>
            <a:r>
              <a:rPr b="1" lang="nl-BE" sz="1600">
                <a:solidFill>
                  <a:schemeClr val="dk1"/>
                </a:solidFill>
                <a:latin typeface="Proxima Nova"/>
                <a:ea typeface="Proxima Nova"/>
                <a:cs typeface="Proxima Nova"/>
                <a:sym typeface="Proxima Nova"/>
                <a:extLst>
                  <a:ext uri="http://customooxmlschemas.google.com/">
                    <go:slidesCustomData xmlns:go="http://customooxmlschemas.google.com/" textRoundtripDataId="22"/>
                  </a:ext>
                </a:extLst>
              </a:rPr>
              <a:t>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 fysieke ruimtelijke beëindiging van een straat, meestal in de vorm van bebouwing, soms ook door andere objecten.</a:t>
            </a:r>
            <a:endParaRPr sz="1600">
              <a:solidFill>
                <a:schemeClr val="dk1"/>
              </a:solidFill>
              <a:latin typeface="Proxima Nova"/>
              <a:ea typeface="Proxima Nova"/>
              <a:cs typeface="Proxima Nova"/>
              <a:sym typeface="Proxima Nova"/>
            </a:endParaRPr>
          </a:p>
        </p:txBody>
      </p:sp>
      <p:sp>
        <p:nvSpPr>
          <p:cNvPr id="1542" name="Google Shape;1542;g2a8655796d7_0_14"/>
          <p:cNvSpPr txBox="1"/>
          <p:nvPr/>
        </p:nvSpPr>
        <p:spPr>
          <a:xfrm>
            <a:off x="664650" y="2109075"/>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RUP</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g2a8655796d7_0_2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Kernen</a:t>
            </a:r>
            <a:endParaRPr b="1" i="0" sz="3000" u="none" cap="none" strike="noStrike">
              <a:solidFill>
                <a:srgbClr val="000000"/>
              </a:solidFill>
              <a:latin typeface="Arial"/>
              <a:ea typeface="Arial"/>
              <a:cs typeface="Arial"/>
              <a:sym typeface="Arial"/>
            </a:endParaRPr>
          </a:p>
        </p:txBody>
      </p:sp>
      <p:sp>
        <p:nvSpPr>
          <p:cNvPr id="1548" name="Google Shape;1548;g2a8655796d7_0_20"/>
          <p:cNvSpPr txBox="1"/>
          <p:nvPr/>
        </p:nvSpPr>
        <p:spPr>
          <a:xfrm>
            <a:off x="664650" y="9677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350">
                <a:solidFill>
                  <a:srgbClr val="333332"/>
                </a:solidFill>
                <a:highlight>
                  <a:srgbClr val="FFFFFF"/>
                </a:highlight>
              </a:rPr>
              <a:t>Verstedelijkte, randstedelijke en landelijke kernen.</a:t>
            </a:r>
            <a:endParaRPr sz="1600" u="sng">
              <a:solidFill>
                <a:schemeClr val="dk1"/>
              </a:solidFill>
              <a:latin typeface="Proxima Nova"/>
              <a:ea typeface="Proxima Nova"/>
              <a:cs typeface="Proxima Nova"/>
              <a:sym typeface="Proxima Nova"/>
            </a:endParaRPr>
          </a:p>
        </p:txBody>
      </p:sp>
      <p:sp>
        <p:nvSpPr>
          <p:cNvPr id="1549" name="Google Shape;1549;g2a8655796d7_0_20"/>
          <p:cNvSpPr txBox="1"/>
          <p:nvPr/>
        </p:nvSpPr>
        <p:spPr>
          <a:xfrm>
            <a:off x="664650" y="2109075"/>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Ruimterapport 2021</a:t>
            </a:r>
            <a:endParaRPr sz="1600">
              <a:solidFill>
                <a:schemeClr val="dk1"/>
              </a:solidFill>
              <a:latin typeface="Proxima Nova"/>
              <a:ea typeface="Proxima Nova"/>
              <a:cs typeface="Proxima Nova"/>
              <a:sym typeface="Proxima Nova"/>
            </a:endParaRPr>
          </a:p>
        </p:txBody>
      </p:sp>
      <p:sp>
        <p:nvSpPr>
          <p:cNvPr id="1550" name="Google Shape;1550;g2a8655796d7_0_20"/>
          <p:cNvSpPr txBox="1"/>
          <p:nvPr/>
        </p:nvSpPr>
        <p:spPr>
          <a:xfrm>
            <a:off x="664650" y="325045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Opmerking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A</a:t>
            </a:r>
            <a:r>
              <a:rPr lang="nl-BE" sz="1600">
                <a:solidFill>
                  <a:schemeClr val="dk1"/>
                </a:solidFill>
                <a:latin typeface="Proxima Nova"/>
                <a:ea typeface="Proxima Nova"/>
                <a:cs typeface="Proxima Nova"/>
                <a:sym typeface="Proxima Nova"/>
              </a:rPr>
              <a:t>fbakening/ruimtelijke typologie die wordt gebruikt binnen de ruimterapporten van Departement Omgeving.</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 name="Shape 504"/>
        <p:cNvGrpSpPr/>
        <p:nvPr/>
      </p:nvGrpSpPr>
      <p:grpSpPr>
        <a:xfrm>
          <a:off x="0" y="0"/>
          <a:ext cx="0" cy="0"/>
          <a:chOff x="0" y="0"/>
          <a:chExt cx="0" cy="0"/>
        </a:xfrm>
      </p:grpSpPr>
      <p:sp>
        <p:nvSpPr>
          <p:cNvPr id="505" name="Google Shape;505;g29f5589e9dd_0_14"/>
          <p:cNvSpPr txBox="1"/>
          <p:nvPr/>
        </p:nvSpPr>
        <p:spPr>
          <a:xfrm>
            <a:off x="293725" y="1448100"/>
            <a:ext cx="3966300" cy="7383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dk1"/>
                </a:solidFill>
                <a:latin typeface="Arial"/>
                <a:ea typeface="Arial"/>
                <a:cs typeface="Arial"/>
                <a:sym typeface="Arial"/>
              </a:rPr>
              <a:t>Voor leefbare buurten en levendige kernen</a:t>
            </a:r>
            <a:endParaRPr b="0" i="0" sz="1100" u="none" cap="none" strike="noStrike">
              <a:solidFill>
                <a:srgbClr val="000000"/>
              </a:solidFill>
              <a:latin typeface="Arial"/>
              <a:ea typeface="Arial"/>
              <a:cs typeface="Arial"/>
              <a:sym typeface="Arial"/>
            </a:endParaRPr>
          </a:p>
        </p:txBody>
      </p:sp>
      <p:sp>
        <p:nvSpPr>
          <p:cNvPr id="506" name="Google Shape;506;g29f5589e9dd_0_14"/>
          <p:cNvSpPr txBox="1"/>
          <p:nvPr/>
        </p:nvSpPr>
        <p:spPr>
          <a:xfrm>
            <a:off x="487225" y="2308750"/>
            <a:ext cx="3579300" cy="2834700"/>
          </a:xfrm>
          <a:prstGeom prst="rect">
            <a:avLst/>
          </a:prstGeom>
          <a:solidFill>
            <a:schemeClr val="lt1"/>
          </a:solid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Wanneer heeft een buurt nood aan extra </a:t>
            </a:r>
            <a:r>
              <a:rPr b="1" i="0" lang="nl-BE" sz="1800" u="none" cap="none" strike="noStrike">
                <a:solidFill>
                  <a:schemeClr val="dk1"/>
                </a:solidFill>
                <a:latin typeface="Arial"/>
                <a:ea typeface="Arial"/>
                <a:cs typeface="Arial"/>
                <a:sym typeface="Arial"/>
              </a:rPr>
              <a:t>voorzieningen, groen, handel</a:t>
            </a:r>
            <a:r>
              <a:rPr b="0" i="0" lang="nl-BE" sz="18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En kunnen we toekomstige ontwikkelingen op een slimme manier </a:t>
            </a:r>
            <a:r>
              <a:rPr b="1" i="0" lang="nl-BE" sz="1800" u="none" cap="none" strike="noStrike">
                <a:solidFill>
                  <a:schemeClr val="dk1"/>
                </a:solidFill>
                <a:latin typeface="Arial"/>
                <a:ea typeface="Arial"/>
                <a:cs typeface="Arial"/>
                <a:sym typeface="Arial"/>
              </a:rPr>
              <a:t>plannen en begeleiden </a:t>
            </a:r>
            <a:endParaRPr b="0" i="0" sz="1800" u="none" cap="none" strike="noStrike">
              <a:solidFill>
                <a:schemeClr val="dk1"/>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zodat we aan deze noden </a:t>
            </a:r>
            <a:r>
              <a:rPr b="1" i="0" lang="nl-BE" sz="1800" u="none" cap="none" strike="noStrike">
                <a:solidFill>
                  <a:schemeClr val="dk1"/>
                </a:solidFill>
                <a:latin typeface="Arial"/>
                <a:ea typeface="Arial"/>
                <a:cs typeface="Arial"/>
                <a:sym typeface="Arial"/>
              </a:rPr>
              <a:t>tegemoet komen</a:t>
            </a:r>
            <a:r>
              <a:rPr b="0" i="0" lang="nl-BE" sz="1800" u="none" cap="none" strike="noStrike">
                <a:solidFill>
                  <a:schemeClr val="dk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254000" lvl="0" marL="457200" marR="0" rtl="0" algn="l">
              <a:lnSpc>
                <a:spcPct val="100000"/>
              </a:lnSpc>
              <a:spcBef>
                <a:spcPts val="0"/>
              </a:spcBef>
              <a:spcAft>
                <a:spcPts val="0"/>
              </a:spcAft>
              <a:buClr>
                <a:schemeClr val="dk1"/>
              </a:buClr>
              <a:buSzPts val="1400"/>
              <a:buFont typeface="Proxima Nova"/>
              <a:buNone/>
            </a:pPr>
            <a:r>
              <a:t/>
            </a:r>
            <a:endParaRPr b="0" i="0" sz="1800" u="none" cap="none" strike="noStrike">
              <a:solidFill>
                <a:schemeClr val="dk1"/>
              </a:solidFill>
              <a:latin typeface="Proxima Nova"/>
              <a:ea typeface="Proxima Nova"/>
              <a:cs typeface="Proxima Nova"/>
              <a:sym typeface="Proxima Nova"/>
            </a:endParaRPr>
          </a:p>
        </p:txBody>
      </p:sp>
      <p:pic>
        <p:nvPicPr>
          <p:cNvPr id="507" name="Google Shape;507;g29f5589e9dd_0_14"/>
          <p:cNvPicPr preferRelativeResize="0"/>
          <p:nvPr/>
        </p:nvPicPr>
        <p:blipFill rotWithShape="1">
          <a:blip r:embed="rId3">
            <a:alphaModFix/>
          </a:blip>
          <a:srcRect b="26407" l="0" r="0" t="6346"/>
          <a:stretch/>
        </p:blipFill>
        <p:spPr>
          <a:xfrm>
            <a:off x="4260025" y="1448100"/>
            <a:ext cx="4885199" cy="3695400"/>
          </a:xfrm>
          <a:prstGeom prst="rect">
            <a:avLst/>
          </a:prstGeom>
          <a:noFill/>
          <a:ln>
            <a:noFill/>
          </a:ln>
        </p:spPr>
      </p:pic>
      <p:sp>
        <p:nvSpPr>
          <p:cNvPr id="508" name="Google Shape;508;g29f5589e9dd_0_1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Waarom Slim Ruimtelijk Plannen?</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g2a8655796d7_0_5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Stadsdeel</a:t>
            </a:r>
            <a:endParaRPr b="1" i="0" sz="3000" u="none" cap="none" strike="noStrike">
              <a:solidFill>
                <a:srgbClr val="000000"/>
              </a:solidFill>
              <a:latin typeface="Arial"/>
              <a:ea typeface="Arial"/>
              <a:cs typeface="Arial"/>
              <a:sym typeface="Arial"/>
            </a:endParaRPr>
          </a:p>
        </p:txBody>
      </p:sp>
      <p:sp>
        <p:nvSpPr>
          <p:cNvPr id="1556" name="Google Shape;1556;g2a8655796d7_0_50"/>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extLst>
                  <a:ext uri="http://customooxmlschemas.google.com/">
                    <go:slidesCustomData xmlns:go="http://customooxmlschemas.google.com/" textRoundtripDataId="23"/>
                  </a:ext>
                </a:extLst>
              </a:rPr>
              <a:t>D</a:t>
            </a:r>
            <a:r>
              <a:rPr b="1" lang="nl-BE" sz="1600">
                <a:solidFill>
                  <a:schemeClr val="dk1"/>
                </a:solidFill>
                <a:latin typeface="Proxima Nova"/>
                <a:ea typeface="Proxima Nova"/>
                <a:cs typeface="Proxima Nova"/>
                <a:sym typeface="Proxima Nova"/>
                <a:extLst>
                  <a:ext uri="http://customooxmlschemas.google.com/">
                    <go:slidesCustomData xmlns:go="http://customooxmlschemas.google.com/" textRoundtripDataId="24"/>
                  </a:ext>
                </a:extLst>
              </a:rPr>
              <a:t>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Een verzameling van statistische sectoren en wijken en volgt de indeling van de postcodes. Het is een verfijning van een district.</a:t>
            </a:r>
            <a:endParaRPr sz="1600">
              <a:solidFill>
                <a:schemeClr val="dk1"/>
              </a:solidFill>
              <a:latin typeface="Proxima Nova"/>
              <a:ea typeface="Proxima Nova"/>
              <a:cs typeface="Proxima Nova"/>
              <a:sym typeface="Proxima Nova"/>
            </a:endParaRPr>
          </a:p>
        </p:txBody>
      </p:sp>
      <p:sp>
        <p:nvSpPr>
          <p:cNvPr id="1557" name="Google Shape;1557;g2a8655796d7_0_50"/>
          <p:cNvSpPr txBox="1"/>
          <p:nvPr/>
        </p:nvSpPr>
        <p:spPr>
          <a:xfrm>
            <a:off x="664650" y="257175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Bronnen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Metadata Vlaanderen: Stadsdeel</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4"/>
              </a:rPr>
              <a:t>Opendata portaal Antwerpen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g2a8655796d7_0_56"/>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Postzone / postcodes</a:t>
            </a:r>
            <a:endParaRPr b="1" i="0" sz="3000" u="none" cap="none" strike="noStrike">
              <a:solidFill>
                <a:srgbClr val="000000"/>
              </a:solidFill>
              <a:latin typeface="Arial"/>
              <a:ea typeface="Arial"/>
              <a:cs typeface="Arial"/>
              <a:sym typeface="Arial"/>
            </a:endParaRPr>
          </a:p>
        </p:txBody>
      </p:sp>
      <p:sp>
        <p:nvSpPr>
          <p:cNvPr id="1563" name="Google Shape;1563;g2a8655796d7_0_56"/>
          <p:cNvSpPr txBox="1"/>
          <p:nvPr/>
        </p:nvSpPr>
        <p:spPr>
          <a:xfrm>
            <a:off x="664650" y="967700"/>
            <a:ext cx="781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Indeling van het grondgebied van een stad in postcodezones. De grenzen zijn gerefereerd aan de districtsgrenzen. De huidige lijst met postnummers geldt sinds 1 oktober 1990.</a:t>
            </a:r>
            <a:endParaRPr sz="1600">
              <a:solidFill>
                <a:schemeClr val="dk1"/>
              </a:solidFill>
              <a:latin typeface="Proxima Nova"/>
              <a:ea typeface="Proxima Nova"/>
              <a:cs typeface="Proxima Nova"/>
              <a:sym typeface="Proxima Nova"/>
            </a:endParaRPr>
          </a:p>
        </p:txBody>
      </p:sp>
      <p:sp>
        <p:nvSpPr>
          <p:cNvPr id="1564" name="Google Shape;1564;g2a8655796d7_0_56"/>
          <p:cNvSpPr txBox="1"/>
          <p:nvPr/>
        </p:nvSpPr>
        <p:spPr>
          <a:xfrm>
            <a:off x="664650" y="23837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Opendata portaal Antwerpen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g2a8655796d7_0_62"/>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Kadaster-kaartblad</a:t>
            </a:r>
            <a:endParaRPr b="1" i="0" sz="3000" u="none" cap="none" strike="noStrike">
              <a:solidFill>
                <a:srgbClr val="000000"/>
              </a:solidFill>
              <a:latin typeface="Arial"/>
              <a:ea typeface="Arial"/>
              <a:cs typeface="Arial"/>
              <a:sym typeface="Arial"/>
            </a:endParaRPr>
          </a:p>
        </p:txBody>
      </p:sp>
      <p:sp>
        <p:nvSpPr>
          <p:cNvPr id="1570" name="Google Shape;1570;g2a8655796d7_0_62"/>
          <p:cNvSpPr txBox="1"/>
          <p:nvPr/>
        </p:nvSpPr>
        <p:spPr>
          <a:xfrm>
            <a:off x="664650" y="9677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E</a:t>
            </a:r>
            <a:r>
              <a:rPr lang="nl-BE" sz="1600">
                <a:solidFill>
                  <a:schemeClr val="dk1"/>
                </a:solidFill>
                <a:latin typeface="Proxima Nova"/>
                <a:ea typeface="Proxima Nova"/>
                <a:cs typeface="Proxima Nova"/>
                <a:sym typeface="Proxima Nova"/>
              </a:rPr>
              <a:t>en groepering van kadastrale percelen op één kaartblad.</a:t>
            </a:r>
            <a:endParaRPr sz="1600" u="sng">
              <a:solidFill>
                <a:schemeClr val="dk1"/>
              </a:solidFill>
              <a:latin typeface="Proxima Nova"/>
              <a:ea typeface="Proxima Nova"/>
              <a:cs typeface="Proxima Nova"/>
              <a:sym typeface="Proxima Nova"/>
            </a:endParaRPr>
          </a:p>
        </p:txBody>
      </p:sp>
      <p:sp>
        <p:nvSpPr>
          <p:cNvPr id="1571" name="Google Shape;1571;g2a8655796d7_0_62"/>
          <p:cNvSpPr txBox="1"/>
          <p:nvPr/>
        </p:nvSpPr>
        <p:spPr>
          <a:xfrm>
            <a:off x="664650" y="19869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Opmerking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G</a:t>
            </a:r>
            <a:r>
              <a:rPr lang="nl-BE" sz="1600">
                <a:solidFill>
                  <a:schemeClr val="dk1"/>
                </a:solidFill>
                <a:latin typeface="Proxima Nova"/>
                <a:ea typeface="Proxima Nova"/>
                <a:cs typeface="Proxima Nova"/>
                <a:sym typeface="Proxima Nova"/>
              </a:rPr>
              <a:t>elijkaardig aan de 'statistische sectoren' van grootte maar toch verschillend. Er zijn 413 kadastrale kaartbladen en 299 statistische sectoren voor Antwerpen.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g2a8655796d7_0_68"/>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Kadaster-afdeling</a:t>
            </a:r>
            <a:endParaRPr b="1" i="0" sz="3000" u="none" cap="none" strike="noStrike">
              <a:solidFill>
                <a:srgbClr val="000000"/>
              </a:solidFill>
              <a:latin typeface="Arial"/>
              <a:ea typeface="Arial"/>
              <a:cs typeface="Arial"/>
              <a:sym typeface="Arial"/>
            </a:endParaRPr>
          </a:p>
        </p:txBody>
      </p:sp>
      <p:sp>
        <p:nvSpPr>
          <p:cNvPr id="1577" name="Google Shape;1577;g2a8655796d7_0_68"/>
          <p:cNvSpPr txBox="1"/>
          <p:nvPr/>
        </p:nvSpPr>
        <p:spPr>
          <a:xfrm>
            <a:off x="664650" y="967700"/>
            <a:ext cx="781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Oude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M</a:t>
            </a:r>
            <a:r>
              <a:rPr lang="nl-BE" sz="1600">
                <a:solidFill>
                  <a:schemeClr val="dk1"/>
                </a:solidFill>
                <a:latin typeface="Proxima Nova"/>
                <a:ea typeface="Proxima Nova"/>
                <a:cs typeface="Proxima Nova"/>
                <a:sym typeface="Proxima Nova"/>
              </a:rPr>
              <a:t>eerdere kadastrale kaartbladen vormen één kadastrale afdeling ('kadastrale gemeente').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 afbakening van de kadasterafdelingen, ook kadastrale wijken of kadastrale gemeenten genoemd.</a:t>
            </a:r>
            <a:endParaRPr sz="1600">
              <a:solidFill>
                <a:schemeClr val="dk1"/>
              </a:solidFill>
              <a:latin typeface="Proxima Nova"/>
              <a:ea typeface="Proxima Nova"/>
              <a:cs typeface="Proxima Nova"/>
              <a:sym typeface="Proxima Nova"/>
            </a:endParaRPr>
          </a:p>
        </p:txBody>
      </p:sp>
      <p:sp>
        <p:nvSpPr>
          <p:cNvPr id="1578" name="Google Shape;1578;g2a8655796d7_0_68"/>
          <p:cNvSpPr txBox="1"/>
          <p:nvPr/>
        </p:nvSpPr>
        <p:spPr>
          <a:xfrm>
            <a:off x="664650" y="228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Vlaanderen</a:t>
            </a:r>
            <a:r>
              <a:rPr lang="nl-BE" sz="1600" u="sng">
                <a:solidFill>
                  <a:schemeClr val="hlink"/>
                </a:solidFill>
                <a:latin typeface="Proxima Nova"/>
                <a:ea typeface="Proxima Nova"/>
                <a:cs typeface="Proxima Nova"/>
                <a:sym typeface="Proxima Nova"/>
                <a:hlinkClick r:id="rId4"/>
              </a:rPr>
              <a:t>.be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5"/>
              </a:rPr>
              <a:t>Opendata portaal Antwerpen</a:t>
            </a:r>
            <a:endParaRPr sz="1600">
              <a:solidFill>
                <a:schemeClr val="dk1"/>
              </a:solidFill>
              <a:latin typeface="Proxima Nova"/>
              <a:ea typeface="Proxima Nova"/>
              <a:cs typeface="Proxima Nova"/>
              <a:sym typeface="Proxima Nova"/>
            </a:endParaRPr>
          </a:p>
        </p:txBody>
      </p:sp>
      <p:sp>
        <p:nvSpPr>
          <p:cNvPr id="1579" name="Google Shape;1579;g2a8655796d7_0_68"/>
          <p:cNvSpPr txBox="1"/>
          <p:nvPr/>
        </p:nvSpPr>
        <p:spPr>
          <a:xfrm>
            <a:off x="664650" y="32111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Voorbeeld</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V</a:t>
            </a:r>
            <a:r>
              <a:rPr lang="nl-BE" sz="1600">
                <a:solidFill>
                  <a:schemeClr val="dk1"/>
                </a:solidFill>
                <a:latin typeface="Proxima Nova"/>
                <a:ea typeface="Proxima Nova"/>
                <a:cs typeface="Proxima Nova"/>
                <a:sym typeface="Proxima Nova"/>
              </a:rPr>
              <a:t>oor Antwerpen zijn er 44 kadastrale afdelingen, bijvoorbeeld "1100201" of  "ANTWERPEN 1 AFD".</a:t>
            </a:r>
            <a:endParaRPr sz="1600">
              <a:solidFill>
                <a:schemeClr val="dk1"/>
              </a:solidFill>
              <a:latin typeface="Proxima Nova"/>
              <a:ea typeface="Proxima Nova"/>
              <a:cs typeface="Proxima Nova"/>
              <a:sym typeface="Proxima Nova"/>
            </a:endParaRPr>
          </a:p>
        </p:txBody>
      </p:sp>
      <p:sp>
        <p:nvSpPr>
          <p:cNvPr id="1580" name="Google Shape;1580;g2a8655796d7_0_68"/>
          <p:cNvSpPr txBox="1"/>
          <p:nvPr/>
        </p:nvSpPr>
        <p:spPr>
          <a:xfrm>
            <a:off x="664650" y="3980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Opmerking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Deze kadastrale afdelingen komen in grootte ongeveer overeen met de 'wijken' (44 afdelingen en 63 wijken).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g2a8655796d7_0_74"/>
          <p:cNvSpPr txBox="1"/>
          <p:nvPr/>
        </p:nvSpPr>
        <p:spPr>
          <a:xfrm>
            <a:off x="628650" y="273850"/>
            <a:ext cx="8515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Toeristische-centra / badplaatsen</a:t>
            </a:r>
            <a:endParaRPr b="1" i="0" sz="3000" u="none" cap="none" strike="noStrike">
              <a:solidFill>
                <a:srgbClr val="000000"/>
              </a:solidFill>
              <a:latin typeface="Arial"/>
              <a:ea typeface="Arial"/>
              <a:cs typeface="Arial"/>
              <a:sym typeface="Arial"/>
            </a:endParaRPr>
          </a:p>
        </p:txBody>
      </p:sp>
      <p:sp>
        <p:nvSpPr>
          <p:cNvPr id="1586" name="Google Shape;1586;g2a8655796d7_0_74"/>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a:t>
            </a:r>
            <a:r>
              <a:rPr b="1" lang="nl-BE" sz="1600">
                <a:solidFill>
                  <a:schemeClr val="dk1"/>
                </a:solidFill>
                <a:latin typeface="Proxima Nova"/>
                <a:ea typeface="Proxima Nova"/>
                <a:cs typeface="Proxima Nova"/>
                <a:sym typeface="Proxima Nova"/>
              </a:rPr>
              <a:t>efinitie “toeristisch centrum”</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Zone waar handelaars langer kunnen open blijven dan normaal is toegestaan, vanwege het toeristische karakter.</a:t>
            </a:r>
            <a:endParaRPr sz="1600" u="sng">
              <a:solidFill>
                <a:schemeClr val="dk1"/>
              </a:solidFill>
              <a:latin typeface="Proxima Nova"/>
              <a:ea typeface="Proxima Nova"/>
              <a:cs typeface="Proxima Nova"/>
              <a:sym typeface="Proxima Nova"/>
            </a:endParaRPr>
          </a:p>
        </p:txBody>
      </p:sp>
      <p:sp>
        <p:nvSpPr>
          <p:cNvPr id="1587" name="Google Shape;1587;g2a8655796d7_0_74"/>
          <p:cNvSpPr txBox="1"/>
          <p:nvPr/>
        </p:nvSpPr>
        <p:spPr>
          <a:xfrm>
            <a:off x="664650" y="27289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Vlaanderen.be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4"/>
              </a:rPr>
              <a:t>FOD Economie</a:t>
            </a:r>
            <a:endParaRPr sz="1600">
              <a:solidFill>
                <a:schemeClr val="dk1"/>
              </a:solidFill>
              <a:latin typeface="Proxima Nova"/>
              <a:ea typeface="Proxima Nova"/>
              <a:cs typeface="Proxima Nova"/>
              <a:sym typeface="Proxima Nova"/>
            </a:endParaRPr>
          </a:p>
        </p:txBody>
      </p:sp>
      <p:sp>
        <p:nvSpPr>
          <p:cNvPr id="1588" name="Google Shape;1588;g2a8655796d7_0_74"/>
          <p:cNvSpPr txBox="1"/>
          <p:nvPr/>
        </p:nvSpPr>
        <p:spPr>
          <a:xfrm>
            <a:off x="664650" y="373405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Opmerking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M</a:t>
            </a:r>
            <a:r>
              <a:rPr lang="nl-BE" sz="1600">
                <a:solidFill>
                  <a:schemeClr val="dk1"/>
                </a:solidFill>
                <a:latin typeface="Proxima Nova"/>
                <a:ea typeface="Proxima Nova"/>
                <a:cs typeface="Proxima Nova"/>
                <a:sym typeface="Proxima Nova"/>
              </a:rPr>
              <a:t>eestal volledige gemeenten maar soms ook slechts gedeelten.</a:t>
            </a:r>
            <a:endParaRPr sz="1600">
              <a:solidFill>
                <a:schemeClr val="dk1"/>
              </a:solidFill>
              <a:latin typeface="Proxima Nova"/>
              <a:ea typeface="Proxima Nova"/>
              <a:cs typeface="Proxima Nova"/>
              <a:sym typeface="Proxima Nova"/>
            </a:endParaRPr>
          </a:p>
        </p:txBody>
      </p:sp>
      <p:sp>
        <p:nvSpPr>
          <p:cNvPr id="1589" name="Google Shape;1589;g2a8655796d7_0_74"/>
          <p:cNvSpPr txBox="1"/>
          <p:nvPr/>
        </p:nvSpPr>
        <p:spPr>
          <a:xfrm>
            <a:off x="664650" y="189465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 “badplaats”</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Gemeente waarvan het grondgebied de kustlijn raakt.</a:t>
            </a:r>
            <a:endParaRPr sz="1600" u="sng">
              <a:solidFill>
                <a:schemeClr val="dk1"/>
              </a:solidFill>
              <a:latin typeface="Proxima Nova"/>
              <a:ea typeface="Proxima Nova"/>
              <a:cs typeface="Proxima Nova"/>
              <a:sym typeface="Proxima Nov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g2a8655796d7_0_26"/>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a:t>
            </a:r>
            <a:r>
              <a:rPr b="1" lang="nl-BE" sz="3000"/>
              <a:t>: (Lucht)Havengebied</a:t>
            </a:r>
            <a:endParaRPr b="1" i="0" sz="3000" u="none" cap="none" strike="noStrike">
              <a:solidFill>
                <a:srgbClr val="000000"/>
              </a:solidFill>
              <a:latin typeface="Arial"/>
              <a:ea typeface="Arial"/>
              <a:cs typeface="Arial"/>
              <a:sym typeface="Arial"/>
            </a:endParaRPr>
          </a:p>
        </p:txBody>
      </p:sp>
      <p:sp>
        <p:nvSpPr>
          <p:cNvPr id="1595" name="Google Shape;1595;g2a8655796d7_0_26"/>
          <p:cNvSpPr txBox="1"/>
          <p:nvPr/>
        </p:nvSpPr>
        <p:spPr>
          <a:xfrm>
            <a:off x="664650" y="967700"/>
            <a:ext cx="7814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a:t>
            </a:r>
            <a:r>
              <a:rPr b="1" lang="nl-BE" sz="1600">
                <a:solidFill>
                  <a:schemeClr val="dk1"/>
                </a:solidFill>
                <a:latin typeface="Proxima Nova"/>
                <a:ea typeface="Proxima Nova"/>
                <a:cs typeface="Proxima Nova"/>
                <a:sym typeface="Proxima Nova"/>
              </a:rPr>
              <a:t>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A</a:t>
            </a:r>
            <a:r>
              <a:rPr lang="nl-BE" sz="1600">
                <a:solidFill>
                  <a:schemeClr val="dk1"/>
                </a:solidFill>
                <a:latin typeface="Proxima Nova"/>
                <a:ea typeface="Proxima Nova"/>
                <a:cs typeface="Proxima Nova"/>
                <a:sym typeface="Proxima Nova"/>
              </a:rPr>
              <a:t>fbakening van een economische activiteits- en soms ook administratief gebied van een luchthaven of havenbedrijf (dat soms gemeenteoverschrijdend is).</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extLst>
                  <a:ext uri="http://customooxmlschemas.google.com/">
                    <go:slidesCustomData xmlns:go="http://customooxmlschemas.google.com/" textRoundtripDataId="25"/>
                  </a:ext>
                </a:extLst>
              </a:rPr>
              <a:t>Het Havengebied bakent het deel van het grondgebied van de stad. Het stemt overeen met een gebied waar zich voornamelijk havenactiviteiten afspelen.</a:t>
            </a:r>
            <a:endParaRPr sz="1600">
              <a:solidFill>
                <a:schemeClr val="dk1"/>
              </a:solidFill>
              <a:latin typeface="Proxima Nova"/>
              <a:ea typeface="Proxima Nova"/>
              <a:cs typeface="Proxima Nova"/>
              <a:sym typeface="Proxima Nova"/>
            </a:endParaRPr>
          </a:p>
        </p:txBody>
      </p:sp>
      <p:sp>
        <p:nvSpPr>
          <p:cNvPr id="1596" name="Google Shape;1596;g2a8655796d7_0_26"/>
          <p:cNvSpPr txBox="1"/>
          <p:nvPr/>
        </p:nvSpPr>
        <p:spPr>
          <a:xfrm>
            <a:off x="664650" y="23837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Nieuwe 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4"/>
              </a:rPr>
              <a:t>Opendata portaal Antwerpen</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g2a8655796d7_0_86"/>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Toevoeging: NGI-kaartbladversnijdingen</a:t>
            </a:r>
            <a:endParaRPr b="1" i="0" sz="3000" u="none" cap="none" strike="noStrike">
              <a:solidFill>
                <a:srgbClr val="000000"/>
              </a:solidFill>
              <a:latin typeface="Arial"/>
              <a:ea typeface="Arial"/>
              <a:cs typeface="Arial"/>
              <a:sym typeface="Arial"/>
            </a:endParaRPr>
          </a:p>
        </p:txBody>
      </p:sp>
      <p:sp>
        <p:nvSpPr>
          <p:cNvPr id="1602" name="Google Shape;1602;g2a8655796d7_0_86"/>
          <p:cNvSpPr txBox="1"/>
          <p:nvPr/>
        </p:nvSpPr>
        <p:spPr>
          <a:xfrm>
            <a:off x="664650" y="967700"/>
            <a:ext cx="781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a:t>
            </a:r>
            <a:r>
              <a:rPr b="1" lang="nl-BE" sz="1600">
                <a:solidFill>
                  <a:schemeClr val="dk1"/>
                </a:solidFill>
                <a:latin typeface="Proxima Nova"/>
                <a:ea typeface="Proxima Nova"/>
                <a:cs typeface="Proxima Nova"/>
                <a:sym typeface="Proxima Nova"/>
              </a:rPr>
              <a:t>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R</a:t>
            </a:r>
            <a:r>
              <a:rPr lang="nl-BE" sz="1600">
                <a:solidFill>
                  <a:schemeClr val="dk1"/>
                </a:solidFill>
                <a:latin typeface="Proxima Nova"/>
                <a:ea typeface="Proxima Nova"/>
                <a:cs typeface="Proxima Nova"/>
                <a:sym typeface="Proxima Nova"/>
              </a:rPr>
              <a:t>egelmatig kaartbladenraster, evenwijdig aan het Belgische Lambert 72-coördinatenstelsel georienteerd, gelegen in Vlaanderen en Brussel.</a:t>
            </a:r>
            <a:endParaRPr sz="1600" u="sng">
              <a:solidFill>
                <a:schemeClr val="dk1"/>
              </a:solidFill>
              <a:latin typeface="Proxima Nova"/>
              <a:ea typeface="Proxima Nova"/>
              <a:cs typeface="Proxima Nova"/>
              <a:sym typeface="Proxima Nova"/>
            </a:endParaRPr>
          </a:p>
        </p:txBody>
      </p:sp>
      <p:sp>
        <p:nvSpPr>
          <p:cNvPr id="1603" name="Google Shape;1603;g2a8655796d7_0_86"/>
          <p:cNvSpPr txBox="1"/>
          <p:nvPr/>
        </p:nvSpPr>
        <p:spPr>
          <a:xfrm>
            <a:off x="664650" y="2383700"/>
            <a:ext cx="781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Bron</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u="sng">
                <a:solidFill>
                  <a:schemeClr val="hlink"/>
                </a:solidFill>
                <a:latin typeface="Proxima Nova"/>
                <a:ea typeface="Proxima Nova"/>
                <a:cs typeface="Proxima Nova"/>
                <a:sym typeface="Proxima Nova"/>
                <a:hlinkClick r:id="rId3"/>
              </a:rPr>
              <a:t>Vlaanderen.be</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g2a8655796d7_0_8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Opmerking: Gebied</a:t>
            </a:r>
            <a:endParaRPr b="1" i="0" sz="3000" u="none" cap="none" strike="noStrike">
              <a:solidFill>
                <a:srgbClr val="000000"/>
              </a:solidFill>
              <a:latin typeface="Arial"/>
              <a:ea typeface="Arial"/>
              <a:cs typeface="Arial"/>
              <a:sym typeface="Arial"/>
            </a:endParaRPr>
          </a:p>
        </p:txBody>
      </p:sp>
      <p:sp>
        <p:nvSpPr>
          <p:cNvPr id="1609" name="Google Shape;1609;g2a8655796d7_0_80"/>
          <p:cNvSpPr txBox="1"/>
          <p:nvPr/>
        </p:nvSpPr>
        <p:spPr>
          <a:xfrm>
            <a:off x="664650" y="967700"/>
            <a:ext cx="78147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Opmerking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Is een gebied (binnen dezelfde afbakeningsmethode) ook niet per definitie </a:t>
            </a:r>
            <a:r>
              <a:rPr b="1" lang="nl-BE" sz="1600">
                <a:solidFill>
                  <a:schemeClr val="dk1"/>
                </a:solidFill>
                <a:latin typeface="Proxima Nova"/>
                <a:ea typeface="Proxima Nova"/>
                <a:cs typeface="Proxima Nova"/>
                <a:sym typeface="Proxima Nova"/>
              </a:rPr>
              <a:t>niet-overlappend</a:t>
            </a:r>
            <a:r>
              <a:rPr lang="nl-BE"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Sommige gebiedsindelingen zijn een </a:t>
            </a:r>
            <a:r>
              <a:rPr b="1" lang="nl-BE" sz="1600">
                <a:solidFill>
                  <a:schemeClr val="dk1"/>
                </a:solidFill>
                <a:latin typeface="Proxima Nova"/>
                <a:ea typeface="Proxima Nova"/>
                <a:cs typeface="Proxima Nova"/>
                <a:sym typeface="Proxima Nova"/>
              </a:rPr>
              <a:t>aggregatie van een kleinere gebiedsindeling</a:t>
            </a:r>
            <a:r>
              <a:rPr lang="nl-BE" sz="1600">
                <a:solidFill>
                  <a:schemeClr val="dk1"/>
                </a:solidFill>
                <a:latin typeface="Proxima Nova"/>
                <a:ea typeface="Proxima Nova"/>
                <a:cs typeface="Proxima Nova"/>
                <a:sym typeface="Proxima Nova"/>
              </a:rPr>
              <a:t> (bv. 'wijken' zijn een samenvoeging van 'statistische sectoren' die op hun beurt een samenvoeging zijn van 'bouwblokken', hoewel statistische soms ook bouwblokken doorsnijden, en bouwblokken zijn een samenvoeging van 'kadastrale percelen'). Verder staan sommige gebiedsindelingen los van deze 'administratieve indelingen', bijvoorbeeld de postzones.</a:t>
            </a:r>
            <a:endParaRPr sz="1600">
              <a:solidFill>
                <a:schemeClr val="dk1"/>
              </a:solidFill>
              <a:latin typeface="Proxima Nova"/>
              <a:ea typeface="Proxima Nova"/>
              <a:cs typeface="Proxima Nova"/>
              <a:sym typeface="Proxima Nova"/>
            </a:endParaRPr>
          </a:p>
          <a:p>
            <a:pPr indent="-330200" lvl="1" marL="9144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Aangezien bouwblokken statistisch kunnen doorsnijden, kan dit meegenomen worden in de bouwblok-opmaak.</a:t>
            </a:r>
            <a:endParaRPr sz="1600">
              <a:solidFill>
                <a:schemeClr val="dk1"/>
              </a:solidFill>
              <a:latin typeface="Proxima Nova"/>
              <a:ea typeface="Proxima Nova"/>
              <a:cs typeface="Proxima Nova"/>
              <a:sym typeface="Proxima Nova"/>
            </a:endParaRPr>
          </a:p>
          <a:p>
            <a:pPr indent="-330200" lvl="1" marL="9144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Kadastrale percelen zijn eventueel min de spoorwegberm en openbare wegenis.</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b="1" lang="nl-BE" sz="1600">
                <a:solidFill>
                  <a:schemeClr val="dk1"/>
                </a:solidFill>
                <a:latin typeface="Proxima Nova"/>
                <a:ea typeface="Proxima Nova"/>
                <a:cs typeface="Proxima Nova"/>
                <a:sym typeface="Proxima Nova"/>
              </a:rPr>
              <a:t>Moeten gebiedsafbakeningen aansluitend en gebieds/gemeente-dekkend zijn</a:t>
            </a:r>
            <a:r>
              <a:rPr lang="nl-BE" sz="1600">
                <a:solidFill>
                  <a:schemeClr val="dk1"/>
                </a:solidFill>
                <a:latin typeface="Proxima Nova"/>
                <a:ea typeface="Proxima Nova"/>
                <a:cs typeface="Proxima Nova"/>
                <a:sym typeface="Proxima Nova"/>
              </a:rPr>
              <a:t> (bv. winkelgebieden zijn maar losse gebieden/linten binnen een gemeente)</a:t>
            </a:r>
            <a:r>
              <a:rPr b="1" lang="nl-BE" sz="1600">
                <a:solidFill>
                  <a:schemeClr val="dk1"/>
                </a:solidFill>
                <a:latin typeface="Proxima Nova"/>
                <a:ea typeface="Proxima Nova"/>
                <a:cs typeface="Proxima Nova"/>
                <a:sym typeface="Proxima Nova"/>
              </a:rPr>
              <a:t>?</a:t>
            </a:r>
            <a:endParaRPr b="1" sz="1600" u="sng">
              <a:solidFill>
                <a:schemeClr val="dk1"/>
              </a:solidFill>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g2a8655796d7_0_38"/>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Opmerking: Deelruimten</a:t>
            </a:r>
            <a:endParaRPr b="1" i="0" sz="3000" u="none" cap="none" strike="noStrike">
              <a:solidFill>
                <a:srgbClr val="000000"/>
              </a:solidFill>
              <a:latin typeface="Arial"/>
              <a:ea typeface="Arial"/>
              <a:cs typeface="Arial"/>
              <a:sym typeface="Arial"/>
            </a:endParaRPr>
          </a:p>
        </p:txBody>
      </p:sp>
      <p:sp>
        <p:nvSpPr>
          <p:cNvPr id="1615" name="Google Shape;1615;g2a8655796d7_0_38"/>
          <p:cNvSpPr txBox="1"/>
          <p:nvPr/>
        </p:nvSpPr>
        <p:spPr>
          <a:xfrm>
            <a:off x="628650" y="2328300"/>
            <a:ext cx="781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Opmerking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Voor Antwerpen bijvoorbeeld ook de afbakeningen 'historische binnenstad', '19e eeuwse gordel (intra-muros) en '20ste eeuwse gordel' (extra-muros).</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De indeling in de definitie is een specifieke Gentse indeling</a:t>
            </a:r>
            <a:endParaRPr sz="1600">
              <a:solidFill>
                <a:schemeClr val="dk1"/>
              </a:solidFill>
              <a:latin typeface="Proxima Nova"/>
              <a:ea typeface="Proxima Nova"/>
              <a:cs typeface="Proxima Nova"/>
              <a:sym typeface="Proxima Nova"/>
            </a:endParaRPr>
          </a:p>
        </p:txBody>
      </p:sp>
      <p:sp>
        <p:nvSpPr>
          <p:cNvPr id="1616" name="Google Shape;1616;g2a8655796d7_0_38"/>
          <p:cNvSpPr txBox="1"/>
          <p:nvPr/>
        </p:nvSpPr>
        <p:spPr>
          <a:xfrm>
            <a:off x="664650" y="967700"/>
            <a:ext cx="781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Een deelruimte heeft een eigen morfologie, functionele samenstelling en verschijningsvorm die vraagt om een eigen werkwijze. We onderscheiden de binnenstad, de kernstad, de groeistad en het buitengebied. (bv stad Gent)</a:t>
            </a:r>
            <a:endParaRPr sz="1600" u="sng">
              <a:solidFill>
                <a:schemeClr val="dk1"/>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g2a8655796d7_0_174"/>
          <p:cNvSpPr txBox="1"/>
          <p:nvPr/>
        </p:nvSpPr>
        <p:spPr>
          <a:xfrm>
            <a:off x="628650" y="273850"/>
            <a:ext cx="85152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2900"/>
              <a:t>Bespreking</a:t>
            </a:r>
            <a:r>
              <a:rPr b="1" lang="nl-BE" sz="2900"/>
              <a:t>: Ruimtelijk samenhangend geheel</a:t>
            </a:r>
            <a:endParaRPr b="1" i="0" sz="2900" u="none" cap="none" strike="noStrike">
              <a:solidFill>
                <a:srgbClr val="000000"/>
              </a:solidFill>
              <a:latin typeface="Arial"/>
              <a:ea typeface="Arial"/>
              <a:cs typeface="Arial"/>
              <a:sym typeface="Arial"/>
            </a:endParaRPr>
          </a:p>
        </p:txBody>
      </p:sp>
      <p:sp>
        <p:nvSpPr>
          <p:cNvPr id="1622" name="Google Shape;1622;g2a8655796d7_0_174"/>
          <p:cNvSpPr txBox="1"/>
          <p:nvPr/>
        </p:nvSpPr>
        <p:spPr>
          <a:xfrm>
            <a:off x="664650" y="798200"/>
            <a:ext cx="7814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Definitie (Dept. Omgeving)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Een ruimtelijk samenhangend geheel wordt gekenmerkt door een eigen verschijningsvorm en structuur, die vaak verschillend zijn van de verschijningsvorm en/of de structuur van het omliggende. Door deze eigenheid of identiteit is het ruimtelijk samenhangend geheel duidelijk lokaliseerbaar in de ruimte. De aanduiding van een ruimtelijk samenhangend geheel is afhankelijk van het doel en de schaal van het onderzoek. Voorbeelden van ruimtelijk samenhangende gehelen zijn een historische dorpskern, een nieuwbouwwijk, een stationsbuurt. </a:t>
            </a:r>
            <a:endParaRPr sz="1600">
              <a:solidFill>
                <a:schemeClr val="dk1"/>
              </a:solidFill>
              <a:latin typeface="Proxima Nova"/>
              <a:ea typeface="Proxima Nova"/>
              <a:cs typeface="Proxima Nova"/>
              <a:sym typeface="Proxima Nova"/>
            </a:endParaRPr>
          </a:p>
        </p:txBody>
      </p:sp>
      <p:sp>
        <p:nvSpPr>
          <p:cNvPr id="1623" name="Google Shape;1623;g2a8655796d7_0_174"/>
          <p:cNvSpPr txBox="1"/>
          <p:nvPr/>
        </p:nvSpPr>
        <p:spPr>
          <a:xfrm>
            <a:off x="664650" y="3059925"/>
            <a:ext cx="78147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600">
                <a:solidFill>
                  <a:schemeClr val="dk1"/>
                </a:solidFill>
                <a:latin typeface="Proxima Nova"/>
                <a:ea typeface="Proxima Nova"/>
                <a:cs typeface="Proxima Nova"/>
                <a:sym typeface="Proxima Nova"/>
              </a:rPr>
              <a:t>D</a:t>
            </a:r>
            <a:r>
              <a:rPr b="1" lang="nl-BE" sz="1600">
                <a:solidFill>
                  <a:schemeClr val="dk1"/>
                </a:solidFill>
                <a:latin typeface="Proxima Nova"/>
                <a:ea typeface="Proxima Nova"/>
                <a:cs typeface="Proxima Nova"/>
                <a:sym typeface="Proxima Nova"/>
              </a:rPr>
              <a:t>efinitie (Stad Gent)</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nl-BE" sz="1600">
                <a:solidFill>
                  <a:schemeClr val="dk1"/>
                </a:solidFill>
                <a:latin typeface="Proxima Nova"/>
                <a:ea typeface="Proxima Nova"/>
                <a:cs typeface="Proxima Nova"/>
                <a:sym typeface="Proxima Nova"/>
              </a:rPr>
              <a:t>Een ruimtelijk geheel is een verzameling van bouwblokken die een logisch geheel vormen, doorgaans omdat zij afgebakend zijn door een barrière. Zo’n barrière kan een spoorweg, een waterweg of een drukke invalsweg zijn, maar ook de denkbeeldige grens tussen bouwblokken met andere morfologische karakteristieken, zoals een overgang van bouwblokken met gesloten bebouwing naar bouwblokken met meer halfopen of open bebouwing - zie ook buurt.</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2" name="Shape 512"/>
        <p:cNvGrpSpPr/>
        <p:nvPr/>
      </p:nvGrpSpPr>
      <p:grpSpPr>
        <a:xfrm>
          <a:off x="0" y="0"/>
          <a:ext cx="0" cy="0"/>
          <a:chOff x="0" y="0"/>
          <a:chExt cx="0" cy="0"/>
        </a:xfrm>
      </p:grpSpPr>
      <p:sp>
        <p:nvSpPr>
          <p:cNvPr id="513" name="Google Shape;513;g29f5589e9dd_0_21"/>
          <p:cNvSpPr txBox="1"/>
          <p:nvPr/>
        </p:nvSpPr>
        <p:spPr>
          <a:xfrm>
            <a:off x="293725" y="1448100"/>
            <a:ext cx="3966300" cy="464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dk1"/>
                </a:solidFill>
                <a:latin typeface="Arial"/>
                <a:ea typeface="Arial"/>
                <a:cs typeface="Arial"/>
                <a:sym typeface="Arial"/>
              </a:rPr>
              <a:t>We zoeken naar een manier om</a:t>
            </a:r>
            <a:endParaRPr b="0" i="0" sz="1100" u="none" cap="none" strike="noStrike">
              <a:solidFill>
                <a:srgbClr val="000000"/>
              </a:solidFill>
              <a:latin typeface="Arial"/>
              <a:ea typeface="Arial"/>
              <a:cs typeface="Arial"/>
              <a:sym typeface="Arial"/>
            </a:endParaRPr>
          </a:p>
        </p:txBody>
      </p:sp>
      <p:sp>
        <p:nvSpPr>
          <p:cNvPr id="514" name="Google Shape;514;g29f5589e9dd_0_21"/>
          <p:cNvSpPr txBox="1"/>
          <p:nvPr/>
        </p:nvSpPr>
        <p:spPr>
          <a:xfrm>
            <a:off x="402275" y="2023744"/>
            <a:ext cx="3579300" cy="2973000"/>
          </a:xfrm>
          <a:prstGeom prst="rect">
            <a:avLst/>
          </a:prstGeom>
          <a:solidFill>
            <a:schemeClr val="lt1"/>
          </a:solidFill>
          <a:ln>
            <a:noFill/>
          </a:ln>
        </p:spPr>
        <p:txBody>
          <a:bodyPr anchorCtr="0" anchor="t" bIns="91425" lIns="91425" spcFirstLastPara="1" rIns="91425" wrap="square" tIns="91425">
            <a:noAutofit/>
          </a:bodyPr>
          <a:lstStyle/>
          <a:p>
            <a:pPr indent="0" lvl="0" marL="114300" marR="0" rtl="0" algn="ctr">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permanent zicht te krijgen op </a:t>
            </a:r>
            <a:endParaRPr b="0" i="0" sz="1100" u="none" cap="none" strike="noStrike">
              <a:solidFill>
                <a:srgbClr val="000000"/>
              </a:solidFill>
              <a:latin typeface="Arial"/>
              <a:ea typeface="Arial"/>
              <a:cs typeface="Arial"/>
              <a:sym typeface="Arial"/>
            </a:endParaRPr>
          </a:p>
          <a:p>
            <a:pPr indent="0" lvl="0" marL="114300" marR="0" rtl="0" algn="ctr">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de buurt via </a:t>
            </a:r>
            <a:r>
              <a:rPr b="1" i="0" lang="nl-BE" sz="1800" u="none" cap="none" strike="noStrike">
                <a:solidFill>
                  <a:schemeClr val="dk1"/>
                </a:solidFill>
                <a:latin typeface="Arial"/>
                <a:ea typeface="Arial"/>
                <a:cs typeface="Arial"/>
                <a:sym typeface="Arial"/>
              </a:rPr>
              <a:t>data</a:t>
            </a:r>
            <a:endParaRPr b="0" i="0" sz="11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114300" marR="0" rtl="0" algn="ctr">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de impact van toekomstige plannen te </a:t>
            </a:r>
            <a:r>
              <a:rPr b="1" i="0" lang="nl-BE" sz="1800" u="none" cap="none" strike="noStrike">
                <a:solidFill>
                  <a:schemeClr val="dk1"/>
                </a:solidFill>
                <a:latin typeface="Arial"/>
                <a:ea typeface="Arial"/>
                <a:cs typeface="Arial"/>
                <a:sym typeface="Arial"/>
              </a:rPr>
              <a:t>simuleren</a:t>
            </a:r>
            <a:endParaRPr b="0" i="0" sz="11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114300" marR="0" rtl="0" algn="ctr">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dit te </a:t>
            </a:r>
            <a:r>
              <a:rPr b="1" i="0" lang="nl-BE" sz="1800" u="none" cap="none" strike="noStrike">
                <a:solidFill>
                  <a:schemeClr val="dk1"/>
                </a:solidFill>
                <a:latin typeface="Arial"/>
                <a:ea typeface="Arial"/>
                <a:cs typeface="Arial"/>
                <a:sym typeface="Arial"/>
              </a:rPr>
              <a:t>visualiseren</a:t>
            </a:r>
            <a:r>
              <a:rPr b="0" i="0" lang="nl-BE" sz="1800" u="none" cap="none" strike="noStrike">
                <a:solidFill>
                  <a:schemeClr val="dk1"/>
                </a:solidFill>
                <a:latin typeface="Arial"/>
                <a:ea typeface="Arial"/>
                <a:cs typeface="Arial"/>
                <a:sym typeface="Arial"/>
              </a:rPr>
              <a:t> voor concrete use cases</a:t>
            </a:r>
            <a:endParaRPr b="0" i="0" sz="11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roxima Nova"/>
              <a:ea typeface="Proxima Nova"/>
              <a:cs typeface="Proxima Nova"/>
              <a:sym typeface="Proxima Nova"/>
            </a:endParaRPr>
          </a:p>
          <a:p>
            <a:pPr indent="-254000" lvl="0" marL="457200" marR="0" rtl="0" algn="l">
              <a:lnSpc>
                <a:spcPct val="100000"/>
              </a:lnSpc>
              <a:spcBef>
                <a:spcPts val="0"/>
              </a:spcBef>
              <a:spcAft>
                <a:spcPts val="0"/>
              </a:spcAft>
              <a:buClr>
                <a:schemeClr val="dk1"/>
              </a:buClr>
              <a:buSzPts val="1400"/>
              <a:buFont typeface="Proxima Nova"/>
              <a:buNone/>
            </a:pPr>
            <a:r>
              <a:t/>
            </a:r>
            <a:endParaRPr b="0" i="0" sz="1800" u="none" cap="none" strike="noStrike">
              <a:solidFill>
                <a:schemeClr val="dk1"/>
              </a:solidFill>
              <a:latin typeface="Proxima Nova"/>
              <a:ea typeface="Proxima Nova"/>
              <a:cs typeface="Proxima Nova"/>
              <a:sym typeface="Proxima Nova"/>
            </a:endParaRPr>
          </a:p>
        </p:txBody>
      </p:sp>
      <p:pic>
        <p:nvPicPr>
          <p:cNvPr id="515" name="Google Shape;515;g29f5589e9dd_0_21"/>
          <p:cNvPicPr preferRelativeResize="0"/>
          <p:nvPr/>
        </p:nvPicPr>
        <p:blipFill rotWithShape="1">
          <a:blip r:embed="rId3">
            <a:alphaModFix/>
          </a:blip>
          <a:srcRect b="0" l="0" r="0" t="0"/>
          <a:stretch/>
        </p:blipFill>
        <p:spPr>
          <a:xfrm>
            <a:off x="4260025" y="1448101"/>
            <a:ext cx="4885199" cy="3196416"/>
          </a:xfrm>
          <a:prstGeom prst="rect">
            <a:avLst/>
          </a:prstGeom>
          <a:noFill/>
          <a:ln>
            <a:noFill/>
          </a:ln>
        </p:spPr>
      </p:pic>
      <p:sp>
        <p:nvSpPr>
          <p:cNvPr id="516" name="Google Shape;516;g29f5589e9dd_0_2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Waarom Slim Ruimtelijk Plannen?</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pic>
        <p:nvPicPr>
          <p:cNvPr id="1628" name="Google Shape;1628;g2a6e694efaa_1_14"/>
          <p:cNvPicPr preferRelativeResize="0"/>
          <p:nvPr/>
        </p:nvPicPr>
        <p:blipFill rotWithShape="1">
          <a:blip r:embed="rId3">
            <a:alphaModFix/>
          </a:blip>
          <a:srcRect b="0" l="0" r="0" t="0"/>
          <a:stretch/>
        </p:blipFill>
        <p:spPr>
          <a:xfrm>
            <a:off x="2474086" y="1329125"/>
            <a:ext cx="4195824" cy="3814374"/>
          </a:xfrm>
          <a:prstGeom prst="rect">
            <a:avLst/>
          </a:prstGeom>
          <a:noFill/>
          <a:ln>
            <a:noFill/>
          </a:ln>
        </p:spPr>
      </p:pic>
      <p:sp>
        <p:nvSpPr>
          <p:cNvPr id="1629" name="Google Shape;1629;g2a6e694efaa_1_14"/>
          <p:cNvSpPr txBox="1"/>
          <p:nvPr/>
        </p:nvSpPr>
        <p:spPr>
          <a:xfrm>
            <a:off x="2397450" y="667975"/>
            <a:ext cx="43491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2200">
                <a:solidFill>
                  <a:schemeClr val="dk1"/>
                </a:solidFill>
                <a:latin typeface="Proxima Nova"/>
                <a:ea typeface="Proxima Nova"/>
                <a:cs typeface="Proxima Nova"/>
                <a:sym typeface="Proxima Nova"/>
              </a:rPr>
              <a:t>Hebben jullie verdere opmerkingen of toevoegingen omtrent </a:t>
            </a:r>
            <a:r>
              <a:rPr b="1" lang="nl-BE" sz="2200">
                <a:solidFill>
                  <a:schemeClr val="dk1"/>
                </a:solidFill>
                <a:latin typeface="Proxima Nova"/>
                <a:ea typeface="Proxima Nova"/>
                <a:cs typeface="Proxima Nova"/>
                <a:sym typeface="Proxima Nova"/>
              </a:rPr>
              <a:t>schaalniveaus</a:t>
            </a:r>
            <a:r>
              <a:rPr lang="nl-BE" sz="2200">
                <a:solidFill>
                  <a:schemeClr val="dk1"/>
                </a:solidFill>
                <a:latin typeface="Proxima Nova"/>
                <a:ea typeface="Proxima Nova"/>
                <a:cs typeface="Proxima Nova"/>
                <a:sym typeface="Proxima Nova"/>
              </a:rPr>
              <a:t>?</a:t>
            </a:r>
            <a:endParaRPr sz="2200">
              <a:solidFill>
                <a:schemeClr val="dk1"/>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pic>
        <p:nvPicPr>
          <p:cNvPr id="1634" name="Google Shape;1634;g2a6e694efaa_3_272"/>
          <p:cNvPicPr preferRelativeResize="0"/>
          <p:nvPr/>
        </p:nvPicPr>
        <p:blipFill rotWithShape="1">
          <a:blip r:embed="rId3">
            <a:alphaModFix/>
          </a:blip>
          <a:srcRect b="12549" l="43860" r="13722" t="0"/>
          <a:stretch/>
        </p:blipFill>
        <p:spPr>
          <a:xfrm>
            <a:off x="7260150" y="-134450"/>
            <a:ext cx="2416525" cy="3323374"/>
          </a:xfrm>
          <a:prstGeom prst="rect">
            <a:avLst/>
          </a:prstGeom>
          <a:noFill/>
          <a:ln>
            <a:noFill/>
          </a:ln>
        </p:spPr>
      </p:pic>
      <p:sp>
        <p:nvSpPr>
          <p:cNvPr id="1635" name="Google Shape;1635;g2a6e694efaa_3_272"/>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g2a6e694efaa_3_272"/>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g2a6e694efaa_3_272"/>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nl-BE" sz="3700"/>
              <a:t>Het volledige model</a:t>
            </a:r>
            <a:endParaRPr b="1" i="0" sz="3700" u="none" cap="none" strike="noStrike">
              <a:solidFill>
                <a:srgbClr val="000000"/>
              </a:solidFill>
              <a:latin typeface="Arial"/>
              <a:ea typeface="Arial"/>
              <a:cs typeface="Arial"/>
              <a:sym typeface="Arial"/>
            </a:endParaRPr>
          </a:p>
        </p:txBody>
      </p:sp>
      <p:pic>
        <p:nvPicPr>
          <p:cNvPr id="1638" name="Google Shape;1638;g2a6e694efaa_3_272"/>
          <p:cNvPicPr preferRelativeResize="0"/>
          <p:nvPr/>
        </p:nvPicPr>
        <p:blipFill rotWithShape="1">
          <a:blip r:embed="rId4">
            <a:alphaModFix/>
          </a:blip>
          <a:srcRect b="0" l="0" r="0" t="0"/>
          <a:stretch/>
        </p:blipFill>
        <p:spPr>
          <a:xfrm>
            <a:off x="458850" y="4331226"/>
            <a:ext cx="1782099" cy="671725"/>
          </a:xfrm>
          <a:prstGeom prst="rect">
            <a:avLst/>
          </a:prstGeom>
          <a:noFill/>
          <a:ln>
            <a:noFill/>
          </a:ln>
        </p:spPr>
      </p:pic>
      <p:cxnSp>
        <p:nvCxnSpPr>
          <p:cNvPr id="1639" name="Google Shape;1639;g2a6e694efaa_3_272"/>
          <p:cNvCxnSpPr/>
          <p:nvPr/>
        </p:nvCxnSpPr>
        <p:spPr>
          <a:xfrm flipH="1">
            <a:off x="7564125" y="1383450"/>
            <a:ext cx="126000" cy="33600"/>
          </a:xfrm>
          <a:prstGeom prst="straightConnector1">
            <a:avLst/>
          </a:prstGeom>
          <a:noFill/>
          <a:ln cap="flat" cmpd="sng" w="28575">
            <a:solidFill>
              <a:schemeClr val="dk1"/>
            </a:solidFill>
            <a:prstDash val="solid"/>
            <a:round/>
            <a:headEnd len="sm" w="sm" type="none"/>
            <a:tailEnd len="sm" w="sm" type="none"/>
          </a:ln>
        </p:spPr>
      </p:cxnSp>
      <p:cxnSp>
        <p:nvCxnSpPr>
          <p:cNvPr id="1640" name="Google Shape;1640;g2a6e694efaa_3_272"/>
          <p:cNvCxnSpPr/>
          <p:nvPr/>
        </p:nvCxnSpPr>
        <p:spPr>
          <a:xfrm flipH="1">
            <a:off x="7740525" y="1787975"/>
            <a:ext cx="75600" cy="4080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g2a6e694efaa_3_282"/>
          <p:cNvSpPr/>
          <p:nvPr/>
        </p:nvSpPr>
        <p:spPr>
          <a:xfrm>
            <a:off x="420350" y="2194113"/>
            <a:ext cx="315000" cy="30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grpSp>
        <p:nvGrpSpPr>
          <p:cNvPr id="1646" name="Google Shape;1646;g2a6e694efaa_3_282"/>
          <p:cNvGrpSpPr/>
          <p:nvPr/>
        </p:nvGrpSpPr>
        <p:grpSpPr>
          <a:xfrm>
            <a:off x="7780329" y="660505"/>
            <a:ext cx="944399" cy="505752"/>
            <a:chOff x="6943296" y="513283"/>
            <a:chExt cx="213000" cy="173798"/>
          </a:xfrm>
        </p:grpSpPr>
        <p:sp>
          <p:nvSpPr>
            <p:cNvPr id="1647" name="Google Shape;1647;g2a6e694efaa_3_28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g2a6e694efaa_3_28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Agent</a:t>
              </a:r>
              <a:endParaRPr b="1" i="0" sz="800" u="none" cap="none" strike="noStrike">
                <a:solidFill>
                  <a:srgbClr val="FFFFFF"/>
                </a:solidFill>
                <a:latin typeface="Arial"/>
                <a:ea typeface="Arial"/>
                <a:cs typeface="Arial"/>
                <a:sym typeface="Arial"/>
              </a:endParaRPr>
            </a:p>
          </p:txBody>
        </p:sp>
      </p:grpSp>
      <p:grpSp>
        <p:nvGrpSpPr>
          <p:cNvPr id="1649" name="Google Shape;1649;g2a6e694efaa_3_282"/>
          <p:cNvGrpSpPr/>
          <p:nvPr/>
        </p:nvGrpSpPr>
        <p:grpSpPr>
          <a:xfrm>
            <a:off x="3543724" y="2570542"/>
            <a:ext cx="1725891" cy="501940"/>
            <a:chOff x="6943296" y="513283"/>
            <a:chExt cx="213002" cy="172488"/>
          </a:xfrm>
        </p:grpSpPr>
        <p:sp>
          <p:nvSpPr>
            <p:cNvPr id="1650" name="Google Shape;1650;g2a6e694efaa_3_282"/>
            <p:cNvSpPr/>
            <p:nvPr/>
          </p:nvSpPr>
          <p:spPr>
            <a:xfrm>
              <a:off x="6943298" y="56277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uitgevoerdDoor: Agent</a:t>
              </a:r>
              <a:endParaRPr b="0" i="0" sz="800" u="none" cap="none" strike="noStrike">
                <a:solidFill>
                  <a:srgbClr val="000000"/>
                </a:solidFill>
                <a:latin typeface="Arial"/>
                <a:ea typeface="Arial"/>
                <a:cs typeface="Arial"/>
                <a:sym typeface="Arial"/>
              </a:endParaRPr>
            </a:p>
          </p:txBody>
        </p:sp>
        <p:sp>
          <p:nvSpPr>
            <p:cNvPr id="1651" name="Google Shape;1651;g2a6e694efaa_3_28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endParaRPr b="1" i="0" sz="800" u="none" cap="none" strike="noStrike">
                <a:solidFill>
                  <a:srgbClr val="FFFFFF"/>
                </a:solidFill>
                <a:latin typeface="Arial"/>
                <a:ea typeface="Arial"/>
                <a:cs typeface="Arial"/>
                <a:sym typeface="Arial"/>
              </a:endParaRPr>
            </a:p>
          </p:txBody>
        </p:sp>
      </p:grpSp>
      <p:grpSp>
        <p:nvGrpSpPr>
          <p:cNvPr id="1652" name="Google Shape;1652;g2a6e694efaa_3_282"/>
          <p:cNvGrpSpPr/>
          <p:nvPr/>
        </p:nvGrpSpPr>
        <p:grpSpPr>
          <a:xfrm>
            <a:off x="4742407" y="3942382"/>
            <a:ext cx="1121701" cy="505752"/>
            <a:chOff x="6943296" y="513283"/>
            <a:chExt cx="213000" cy="173798"/>
          </a:xfrm>
        </p:grpSpPr>
        <p:sp>
          <p:nvSpPr>
            <p:cNvPr id="1653" name="Google Shape;1653;g2a6e694efaa_3_28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Concept</a:t>
              </a:r>
              <a:endParaRPr b="0" i="0" sz="800" u="none" cap="none" strike="noStrike">
                <a:solidFill>
                  <a:srgbClr val="000000"/>
                </a:solidFill>
                <a:latin typeface="Arial"/>
                <a:ea typeface="Arial"/>
                <a:cs typeface="Arial"/>
                <a:sym typeface="Arial"/>
              </a:endParaRPr>
            </a:p>
          </p:txBody>
        </p:sp>
        <p:sp>
          <p:nvSpPr>
            <p:cNvPr id="1654" name="Google Shape;1654;g2a6e694efaa_3_28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Classificatie</a:t>
              </a:r>
              <a:endParaRPr b="1" i="0" sz="800" u="none" cap="none" strike="noStrike">
                <a:solidFill>
                  <a:srgbClr val="FFFFFF"/>
                </a:solidFill>
                <a:latin typeface="Arial"/>
                <a:ea typeface="Arial"/>
                <a:cs typeface="Arial"/>
                <a:sym typeface="Arial"/>
              </a:endParaRPr>
            </a:p>
          </p:txBody>
        </p:sp>
      </p:grpSp>
      <p:grpSp>
        <p:nvGrpSpPr>
          <p:cNvPr id="1655" name="Google Shape;1655;g2a6e694efaa_3_282"/>
          <p:cNvGrpSpPr/>
          <p:nvPr/>
        </p:nvGrpSpPr>
        <p:grpSpPr>
          <a:xfrm>
            <a:off x="2386554" y="3942382"/>
            <a:ext cx="1670240" cy="505752"/>
            <a:chOff x="6943296" y="513283"/>
            <a:chExt cx="213000" cy="173798"/>
          </a:xfrm>
        </p:grpSpPr>
        <p:sp>
          <p:nvSpPr>
            <p:cNvPr id="1656" name="Google Shape;1656;g2a6e694efaa_3_28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KwantitatieveWaarde</a:t>
              </a:r>
              <a:endParaRPr b="0" i="0" sz="800" u="none" cap="none" strike="noStrike">
                <a:solidFill>
                  <a:srgbClr val="000000"/>
                </a:solidFill>
                <a:latin typeface="Arial"/>
                <a:ea typeface="Arial"/>
                <a:cs typeface="Arial"/>
                <a:sym typeface="Arial"/>
              </a:endParaRPr>
            </a:p>
          </p:txBody>
        </p:sp>
        <p:sp>
          <p:nvSpPr>
            <p:cNvPr id="1657" name="Google Shape;1657;g2a6e694efaa_3_28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Meting</a:t>
              </a:r>
              <a:endParaRPr b="1" i="0" sz="800" u="none" cap="none" strike="noStrike">
                <a:solidFill>
                  <a:srgbClr val="FFFFFF"/>
                </a:solidFill>
                <a:latin typeface="Arial"/>
                <a:ea typeface="Arial"/>
                <a:cs typeface="Arial"/>
                <a:sym typeface="Arial"/>
              </a:endParaRPr>
            </a:p>
          </p:txBody>
        </p:sp>
      </p:grpSp>
      <p:grpSp>
        <p:nvGrpSpPr>
          <p:cNvPr id="1658" name="Google Shape;1658;g2a6e694efaa_3_282"/>
          <p:cNvGrpSpPr/>
          <p:nvPr/>
        </p:nvGrpSpPr>
        <p:grpSpPr>
          <a:xfrm>
            <a:off x="615041" y="2395944"/>
            <a:ext cx="1725905" cy="837489"/>
            <a:chOff x="6943295" y="513283"/>
            <a:chExt cx="213001" cy="287797"/>
          </a:xfrm>
        </p:grpSpPr>
        <p:sp>
          <p:nvSpPr>
            <p:cNvPr id="1659" name="Google Shape;1659;g2a6e694efaa_3_282"/>
            <p:cNvSpPr/>
            <p:nvPr/>
          </p:nvSpPr>
          <p:spPr>
            <a:xfrm>
              <a:off x="6943295" y="564080"/>
              <a:ext cx="213000" cy="237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nl-BE" sz="800"/>
                <a:t>- geldigheid: Periode</a:t>
              </a:r>
              <a:endParaRPr sz="800"/>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locatie: Locatie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naam: LanguageString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RuimtelijkObjecttype</a:t>
              </a:r>
              <a:endParaRPr b="0" i="0" sz="800" u="none" cap="none" strike="noStrike">
                <a:solidFill>
                  <a:srgbClr val="000000"/>
                </a:solidFill>
                <a:latin typeface="Arial"/>
                <a:ea typeface="Arial"/>
                <a:cs typeface="Arial"/>
                <a:sym typeface="Arial"/>
              </a:endParaRPr>
            </a:p>
          </p:txBody>
        </p:sp>
        <p:sp>
          <p:nvSpPr>
            <p:cNvPr id="1660" name="Google Shape;1660;g2a6e694efaa_3_28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a:t>
              </a:r>
              <a:endParaRPr b="1" i="0" sz="800" u="none" cap="none" strike="noStrike">
                <a:solidFill>
                  <a:srgbClr val="FFFFFF"/>
                </a:solidFill>
                <a:latin typeface="Arial"/>
                <a:ea typeface="Arial"/>
                <a:cs typeface="Arial"/>
                <a:sym typeface="Arial"/>
              </a:endParaRPr>
            </a:p>
          </p:txBody>
        </p:sp>
      </p:grpSp>
      <p:grpSp>
        <p:nvGrpSpPr>
          <p:cNvPr id="1661" name="Google Shape;1661;g2a6e694efaa_3_282"/>
          <p:cNvGrpSpPr/>
          <p:nvPr/>
        </p:nvGrpSpPr>
        <p:grpSpPr>
          <a:xfrm>
            <a:off x="6967847" y="2271148"/>
            <a:ext cx="1756891" cy="625022"/>
            <a:chOff x="6943297" y="506065"/>
            <a:chExt cx="213000" cy="189108"/>
          </a:xfrm>
        </p:grpSpPr>
        <p:sp>
          <p:nvSpPr>
            <p:cNvPr id="1662" name="Google Shape;1662;g2a6e694efaa_3_282"/>
            <p:cNvSpPr/>
            <p:nvPr/>
          </p:nvSpPr>
          <p:spPr>
            <a:xfrm>
              <a:off x="6943297" y="555073"/>
              <a:ext cx="213000" cy="1401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input: Input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specificatie: Document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type: Observatieproceduretype</a:t>
              </a:r>
              <a:endParaRPr b="0" i="0" sz="800" u="none" cap="none" strike="noStrike">
                <a:solidFill>
                  <a:srgbClr val="000000"/>
                </a:solidFill>
                <a:latin typeface="Arial"/>
                <a:ea typeface="Arial"/>
                <a:cs typeface="Arial"/>
                <a:sym typeface="Arial"/>
              </a:endParaRPr>
            </a:p>
          </p:txBody>
        </p:sp>
        <p:sp>
          <p:nvSpPr>
            <p:cNvPr id="1663" name="Google Shape;1663;g2a6e694efaa_3_282"/>
            <p:cNvSpPr/>
            <p:nvPr/>
          </p:nvSpPr>
          <p:spPr>
            <a:xfrm>
              <a:off x="6943297" y="506065"/>
              <a:ext cx="213000" cy="567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Observatieprocedure</a:t>
              </a:r>
              <a:endParaRPr b="1" i="0" sz="800" u="none" cap="none" strike="noStrike">
                <a:solidFill>
                  <a:srgbClr val="FFFFFF"/>
                </a:solidFill>
                <a:latin typeface="Arial"/>
                <a:ea typeface="Arial"/>
                <a:cs typeface="Arial"/>
                <a:sym typeface="Arial"/>
              </a:endParaRPr>
            </a:p>
          </p:txBody>
        </p:sp>
      </p:grpSp>
      <p:grpSp>
        <p:nvGrpSpPr>
          <p:cNvPr id="1664" name="Google Shape;1664;g2a6e694efaa_3_282"/>
          <p:cNvGrpSpPr/>
          <p:nvPr/>
        </p:nvGrpSpPr>
        <p:grpSpPr>
          <a:xfrm>
            <a:off x="6753554" y="660505"/>
            <a:ext cx="944399" cy="505752"/>
            <a:chOff x="6943296" y="513283"/>
            <a:chExt cx="213000" cy="173798"/>
          </a:xfrm>
        </p:grpSpPr>
        <p:sp>
          <p:nvSpPr>
            <p:cNvPr id="1665" name="Google Shape;1665;g2a6e694efaa_3_28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g2a6e694efaa_3_28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Document</a:t>
              </a:r>
              <a:endParaRPr b="1" i="0" sz="800" u="none" cap="none" strike="noStrike">
                <a:solidFill>
                  <a:srgbClr val="FFFFFF"/>
                </a:solidFill>
                <a:latin typeface="Arial"/>
                <a:ea typeface="Arial"/>
                <a:cs typeface="Arial"/>
                <a:sym typeface="Arial"/>
              </a:endParaRPr>
            </a:p>
          </p:txBody>
        </p:sp>
      </p:grpSp>
      <p:sp>
        <p:nvSpPr>
          <p:cNvPr id="1667" name="Google Shape;1667;g2a6e694efaa_3_282"/>
          <p:cNvSpPr txBox="1"/>
          <p:nvPr/>
        </p:nvSpPr>
        <p:spPr>
          <a:xfrm>
            <a:off x="2340913" y="2671050"/>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+geobserveerdObject</a:t>
            </a:r>
            <a:endParaRPr b="0" i="0" sz="600" u="none" cap="none" strike="noStrike">
              <a:solidFill>
                <a:srgbClr val="000000"/>
              </a:solidFill>
              <a:latin typeface="Proxima Nova"/>
              <a:ea typeface="Proxima Nova"/>
              <a:cs typeface="Proxima Nova"/>
              <a:sym typeface="Proxima Nova"/>
            </a:endParaRPr>
          </a:p>
        </p:txBody>
      </p:sp>
      <p:sp>
        <p:nvSpPr>
          <p:cNvPr id="1668" name="Google Shape;1668;g2a6e694efaa_3_282"/>
          <p:cNvSpPr txBox="1"/>
          <p:nvPr/>
        </p:nvSpPr>
        <p:spPr>
          <a:xfrm>
            <a:off x="6132697" y="2446002"/>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+gebruikteProcedure</a:t>
            </a:r>
            <a:endParaRPr b="0" i="0" sz="600" u="none" cap="none" strike="noStrike">
              <a:solidFill>
                <a:srgbClr val="000000"/>
              </a:solidFill>
              <a:latin typeface="Proxima Nova"/>
              <a:ea typeface="Proxima Nova"/>
              <a:cs typeface="Proxima Nova"/>
              <a:sym typeface="Proxima Nova"/>
            </a:endParaRPr>
          </a:p>
        </p:txBody>
      </p:sp>
      <p:cxnSp>
        <p:nvCxnSpPr>
          <p:cNvPr id="1669" name="Google Shape;1669;g2a6e694efaa_3_282"/>
          <p:cNvCxnSpPr>
            <a:stCxn id="1651" idx="3"/>
          </p:cNvCxnSpPr>
          <p:nvPr/>
        </p:nvCxnSpPr>
        <p:spPr>
          <a:xfrm>
            <a:off x="5269599" y="2644747"/>
            <a:ext cx="1698000" cy="0"/>
          </a:xfrm>
          <a:prstGeom prst="straightConnector1">
            <a:avLst/>
          </a:prstGeom>
          <a:noFill/>
          <a:ln cap="flat" cmpd="sng" w="9525">
            <a:solidFill>
              <a:schemeClr val="dk2"/>
            </a:solidFill>
            <a:prstDash val="solid"/>
            <a:round/>
            <a:headEnd len="sm" w="sm" type="none"/>
            <a:tailEnd len="sm" w="sm" type="none"/>
          </a:ln>
        </p:spPr>
      </p:cxnSp>
      <p:grpSp>
        <p:nvGrpSpPr>
          <p:cNvPr id="1670" name="Google Shape;1670;g2a6e694efaa_3_282"/>
          <p:cNvGrpSpPr/>
          <p:nvPr/>
        </p:nvGrpSpPr>
        <p:grpSpPr>
          <a:xfrm>
            <a:off x="3543815" y="1378902"/>
            <a:ext cx="1725888" cy="501732"/>
            <a:chOff x="6943294" y="538255"/>
            <a:chExt cx="213004" cy="172416"/>
          </a:xfrm>
        </p:grpSpPr>
        <p:sp>
          <p:nvSpPr>
            <p:cNvPr id="1671" name="Google Shape;1671;g2a6e694efaa_3_282"/>
            <p:cNvSpPr/>
            <p:nvPr/>
          </p:nvSpPr>
          <p:spPr>
            <a:xfrm>
              <a:off x="6943298" y="581071"/>
              <a:ext cx="213000" cy="1296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lang="nl-BE" sz="800"/>
                <a:t>toetsing: ToetsingType</a:t>
              </a:r>
              <a:endParaRPr sz="800"/>
            </a:p>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type: RuimtelijkeIndicatorType</a:t>
              </a:r>
              <a:endParaRPr b="0" i="0" sz="800" u="none" cap="none" strike="noStrike">
                <a:solidFill>
                  <a:srgbClr val="000000"/>
                </a:solidFill>
                <a:latin typeface="Arial"/>
                <a:ea typeface="Arial"/>
                <a:cs typeface="Arial"/>
                <a:sym typeface="Arial"/>
              </a:endParaRPr>
            </a:p>
          </p:txBody>
        </p:sp>
        <p:sp>
          <p:nvSpPr>
            <p:cNvPr id="1672" name="Google Shape;1672;g2a6e694efaa_3_282"/>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RuimtelijkeIndicator</a:t>
              </a:r>
              <a:endParaRPr b="1" i="0" sz="800" u="none" cap="none" strike="noStrike">
                <a:solidFill>
                  <a:srgbClr val="FFFFFF"/>
                </a:solidFill>
                <a:latin typeface="Arial"/>
                <a:ea typeface="Arial"/>
                <a:cs typeface="Arial"/>
                <a:sym typeface="Arial"/>
              </a:endParaRPr>
            </a:p>
          </p:txBody>
        </p:sp>
      </p:grpSp>
      <p:cxnSp>
        <p:nvCxnSpPr>
          <p:cNvPr id="1673" name="Google Shape;1673;g2a6e694efaa_3_282"/>
          <p:cNvCxnSpPr>
            <a:stCxn id="1671" idx="2"/>
            <a:endCxn id="1651" idx="0"/>
          </p:cNvCxnSpPr>
          <p:nvPr/>
        </p:nvCxnSpPr>
        <p:spPr>
          <a:xfrm>
            <a:off x="4406777" y="1880634"/>
            <a:ext cx="0" cy="690000"/>
          </a:xfrm>
          <a:prstGeom prst="straightConnector1">
            <a:avLst/>
          </a:prstGeom>
          <a:noFill/>
          <a:ln cap="flat" cmpd="sng" w="9525">
            <a:solidFill>
              <a:srgbClr val="595959"/>
            </a:solidFill>
            <a:prstDash val="solid"/>
            <a:round/>
            <a:headEnd len="sm" w="sm" type="none"/>
            <a:tailEnd len="sm" w="sm" type="none"/>
          </a:ln>
        </p:spPr>
      </p:cxnSp>
      <p:sp>
        <p:nvSpPr>
          <p:cNvPr id="1674" name="Google Shape;1674;g2a6e694efaa_3_282"/>
          <p:cNvSpPr txBox="1"/>
          <p:nvPr/>
        </p:nvSpPr>
        <p:spPr>
          <a:xfrm>
            <a:off x="3420325" y="1880625"/>
            <a:ext cx="10794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+geobserveerdKenmerk</a:t>
            </a:r>
            <a:endParaRPr b="0" i="0" sz="600" u="none" cap="none" strike="noStrike">
              <a:solidFill>
                <a:srgbClr val="000000"/>
              </a:solidFill>
              <a:latin typeface="Proxima Nova"/>
              <a:ea typeface="Proxima Nova"/>
              <a:cs typeface="Proxima Nova"/>
              <a:sym typeface="Proxima Nova"/>
            </a:endParaRPr>
          </a:p>
        </p:txBody>
      </p:sp>
      <p:sp>
        <p:nvSpPr>
          <p:cNvPr id="1675" name="Google Shape;1675;g2a6e694efaa_3_282"/>
          <p:cNvSpPr txBox="1"/>
          <p:nvPr/>
        </p:nvSpPr>
        <p:spPr>
          <a:xfrm>
            <a:off x="4406775" y="1880625"/>
            <a:ext cx="2031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latin typeface="Proxima Nova"/>
                <a:ea typeface="Proxima Nova"/>
                <a:cs typeface="Proxima Nova"/>
                <a:sym typeface="Proxima Nova"/>
              </a:rPr>
              <a:t>1</a:t>
            </a:r>
            <a:endParaRPr b="0" i="0" sz="600" u="none" cap="none" strike="noStrike">
              <a:solidFill>
                <a:srgbClr val="000000"/>
              </a:solidFill>
              <a:latin typeface="Proxima Nova"/>
              <a:ea typeface="Proxima Nova"/>
              <a:cs typeface="Proxima Nova"/>
              <a:sym typeface="Proxima Nova"/>
            </a:endParaRPr>
          </a:p>
        </p:txBody>
      </p:sp>
      <p:cxnSp>
        <p:nvCxnSpPr>
          <p:cNvPr id="1676" name="Google Shape;1676;g2a6e694efaa_3_282"/>
          <p:cNvCxnSpPr>
            <a:endCxn id="1650" idx="1"/>
          </p:cNvCxnSpPr>
          <p:nvPr/>
        </p:nvCxnSpPr>
        <p:spPr>
          <a:xfrm>
            <a:off x="2340740" y="2888717"/>
            <a:ext cx="1203000" cy="4800"/>
          </a:xfrm>
          <a:prstGeom prst="straightConnector1">
            <a:avLst/>
          </a:prstGeom>
          <a:noFill/>
          <a:ln cap="flat" cmpd="sng" w="9525">
            <a:solidFill>
              <a:schemeClr val="dk2"/>
            </a:solidFill>
            <a:prstDash val="solid"/>
            <a:round/>
            <a:headEnd len="sm" w="sm" type="none"/>
            <a:tailEnd len="sm" w="sm" type="none"/>
          </a:ln>
        </p:spPr>
      </p:cxnSp>
      <p:grpSp>
        <p:nvGrpSpPr>
          <p:cNvPr id="1677" name="Google Shape;1677;g2a6e694efaa_3_282"/>
          <p:cNvGrpSpPr/>
          <p:nvPr/>
        </p:nvGrpSpPr>
        <p:grpSpPr>
          <a:xfrm>
            <a:off x="6968062" y="3024231"/>
            <a:ext cx="1525407" cy="2042817"/>
            <a:chOff x="6943296" y="265989"/>
            <a:chExt cx="213001" cy="701999"/>
          </a:xfrm>
        </p:grpSpPr>
        <p:sp>
          <p:nvSpPr>
            <p:cNvPr id="1678" name="Google Shape;1678;g2a6e694efaa_3_282"/>
            <p:cNvSpPr/>
            <p:nvPr/>
          </p:nvSpPr>
          <p:spPr>
            <a:xfrm>
              <a:off x="6943297" y="316988"/>
              <a:ext cx="213000" cy="651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beschrijving: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bron: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datum: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dekking: Dekking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formaat: Formaat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identificator: Identificator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medeAuteur: Agent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onderwerp: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rechten: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relatie: URI</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taal: Taalcode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titel: TaalString</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type: InformatieType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uitgever: Agent</a:t>
              </a:r>
              <a:endParaRPr b="0" i="0" sz="800" u="none" cap="none" strike="noStrike">
                <a:solidFill>
                  <a:srgbClr val="000000"/>
                </a:solidFill>
                <a:latin typeface="Arial"/>
                <a:ea typeface="Arial"/>
                <a:cs typeface="Arial"/>
                <a:sym typeface="Arial"/>
              </a:endParaRPr>
            </a:p>
          </p:txBody>
        </p:sp>
        <p:sp>
          <p:nvSpPr>
            <p:cNvPr id="1679" name="Google Shape;1679;g2a6e694efaa_3_282"/>
            <p:cNvSpPr/>
            <p:nvPr/>
          </p:nvSpPr>
          <p:spPr>
            <a:xfrm>
              <a:off x="6943296" y="265989"/>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Metadata</a:t>
              </a:r>
              <a:endParaRPr b="1" i="0" sz="800" u="none" cap="none" strike="noStrike">
                <a:solidFill>
                  <a:srgbClr val="FFFFFF"/>
                </a:solidFill>
                <a:latin typeface="Arial"/>
                <a:ea typeface="Arial"/>
                <a:cs typeface="Arial"/>
                <a:sym typeface="Arial"/>
              </a:endParaRPr>
            </a:p>
          </p:txBody>
        </p:sp>
      </p:grpSp>
      <p:cxnSp>
        <p:nvCxnSpPr>
          <p:cNvPr id="1680" name="Google Shape;1680;g2a6e694efaa_3_282"/>
          <p:cNvCxnSpPr>
            <a:stCxn id="1650" idx="3"/>
            <a:endCxn id="1678" idx="1"/>
          </p:cNvCxnSpPr>
          <p:nvPr/>
        </p:nvCxnSpPr>
        <p:spPr>
          <a:xfrm>
            <a:off x="5269615" y="2893517"/>
            <a:ext cx="1698600" cy="1226400"/>
          </a:xfrm>
          <a:prstGeom prst="bentConnector3">
            <a:avLst>
              <a:gd fmla="val 50000" name="adj1"/>
            </a:avLst>
          </a:prstGeom>
          <a:noFill/>
          <a:ln cap="flat" cmpd="sng" w="9525">
            <a:solidFill>
              <a:schemeClr val="dk2"/>
            </a:solidFill>
            <a:prstDash val="solid"/>
            <a:round/>
            <a:headEnd len="sm" w="sm" type="none"/>
            <a:tailEnd len="sm" w="sm" type="none"/>
          </a:ln>
        </p:spPr>
      </p:cxnSp>
      <p:grpSp>
        <p:nvGrpSpPr>
          <p:cNvPr id="1681" name="Google Shape;1681;g2a6e694efaa_3_282"/>
          <p:cNvGrpSpPr/>
          <p:nvPr/>
        </p:nvGrpSpPr>
        <p:grpSpPr>
          <a:xfrm>
            <a:off x="2826099" y="4512179"/>
            <a:ext cx="1230711" cy="506328"/>
            <a:chOff x="6613363" y="513281"/>
            <a:chExt cx="233700" cy="173996"/>
          </a:xfrm>
        </p:grpSpPr>
        <p:sp>
          <p:nvSpPr>
            <p:cNvPr id="1682" name="Google Shape;1682;g2a6e694efaa_3_282"/>
            <p:cNvSpPr/>
            <p:nvPr/>
          </p:nvSpPr>
          <p:spPr>
            <a:xfrm>
              <a:off x="6613363" y="564277"/>
              <a:ext cx="2337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Boolean</a:t>
              </a:r>
              <a:endParaRPr b="0" i="0" sz="800" u="none" cap="none" strike="noStrike">
                <a:solidFill>
                  <a:srgbClr val="000000"/>
                </a:solidFill>
                <a:latin typeface="Arial"/>
                <a:ea typeface="Arial"/>
                <a:cs typeface="Arial"/>
                <a:sym typeface="Arial"/>
              </a:endParaRPr>
            </a:p>
          </p:txBody>
        </p:sp>
        <p:sp>
          <p:nvSpPr>
            <p:cNvPr id="1683" name="Google Shape;1683;g2a6e694efaa_3_282"/>
            <p:cNvSpPr/>
            <p:nvPr/>
          </p:nvSpPr>
          <p:spPr>
            <a:xfrm>
              <a:off x="6613363" y="513281"/>
              <a:ext cx="2337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WaarheidsObservatie</a:t>
              </a:r>
              <a:endParaRPr b="1" i="0" sz="800" u="none" cap="none" strike="noStrike">
                <a:solidFill>
                  <a:srgbClr val="FFFFFF"/>
                </a:solidFill>
                <a:latin typeface="Arial"/>
                <a:ea typeface="Arial"/>
                <a:cs typeface="Arial"/>
                <a:sym typeface="Arial"/>
              </a:endParaRPr>
            </a:p>
          </p:txBody>
        </p:sp>
      </p:grpSp>
      <p:grpSp>
        <p:nvGrpSpPr>
          <p:cNvPr id="1684" name="Google Shape;1684;g2a6e694efaa_3_282"/>
          <p:cNvGrpSpPr/>
          <p:nvPr/>
        </p:nvGrpSpPr>
        <p:grpSpPr>
          <a:xfrm>
            <a:off x="4742407" y="4512470"/>
            <a:ext cx="1121701" cy="505752"/>
            <a:chOff x="6943296" y="513283"/>
            <a:chExt cx="213000" cy="173798"/>
          </a:xfrm>
        </p:grpSpPr>
        <p:sp>
          <p:nvSpPr>
            <p:cNvPr id="1685" name="Google Shape;1685;g2a6e694efaa_3_28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nl-BE" sz="800" u="none" cap="none" strike="noStrike">
                  <a:solidFill>
                    <a:srgbClr val="000000"/>
                  </a:solidFill>
                  <a:latin typeface="Arial"/>
                  <a:ea typeface="Arial"/>
                  <a:cs typeface="Arial"/>
                  <a:sym typeface="Arial"/>
                </a:rPr>
                <a:t>- resultaat: Integer</a:t>
              </a:r>
              <a:endParaRPr b="0" i="0" sz="800" u="none" cap="none" strike="noStrike">
                <a:solidFill>
                  <a:srgbClr val="000000"/>
                </a:solidFill>
                <a:latin typeface="Arial"/>
                <a:ea typeface="Arial"/>
                <a:cs typeface="Arial"/>
                <a:sym typeface="Arial"/>
              </a:endParaRPr>
            </a:p>
          </p:txBody>
        </p:sp>
        <p:sp>
          <p:nvSpPr>
            <p:cNvPr id="1686" name="Google Shape;1686;g2a6e694efaa_3_28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Telling</a:t>
              </a:r>
              <a:endParaRPr b="1" i="0" sz="800" u="none" cap="none" strike="noStrike">
                <a:solidFill>
                  <a:srgbClr val="FFFFFF"/>
                </a:solidFill>
                <a:latin typeface="Arial"/>
                <a:ea typeface="Arial"/>
                <a:cs typeface="Arial"/>
                <a:sym typeface="Arial"/>
              </a:endParaRPr>
            </a:p>
          </p:txBody>
        </p:sp>
      </p:grpSp>
      <p:cxnSp>
        <p:nvCxnSpPr>
          <p:cNvPr id="1687" name="Google Shape;1687;g2a6e694efaa_3_282"/>
          <p:cNvCxnSpPr/>
          <p:nvPr/>
        </p:nvCxnSpPr>
        <p:spPr>
          <a:xfrm rot="-5400000">
            <a:off x="3634790" y="3495446"/>
            <a:ext cx="1194000" cy="350100"/>
          </a:xfrm>
          <a:prstGeom prst="bentConnector3">
            <a:avLst>
              <a:gd fmla="val -25" name="adj1"/>
            </a:avLst>
          </a:prstGeom>
          <a:noFill/>
          <a:ln cap="flat" cmpd="sng" w="9525">
            <a:solidFill>
              <a:schemeClr val="dk2"/>
            </a:solidFill>
            <a:prstDash val="solid"/>
            <a:round/>
            <a:headEnd len="sm" w="sm" type="none"/>
            <a:tailEnd len="med" w="med" type="triangle"/>
          </a:ln>
        </p:spPr>
      </p:cxnSp>
      <p:cxnSp>
        <p:nvCxnSpPr>
          <p:cNvPr id="1688" name="Google Shape;1688;g2a6e694efaa_3_282"/>
          <p:cNvCxnSpPr>
            <a:stCxn id="1682" idx="3"/>
            <a:endCxn id="1650" idx="2"/>
          </p:cNvCxnSpPr>
          <p:nvPr/>
        </p:nvCxnSpPr>
        <p:spPr>
          <a:xfrm flipH="1" rot="10800000">
            <a:off x="4056810" y="3072542"/>
            <a:ext cx="349800" cy="1767000"/>
          </a:xfrm>
          <a:prstGeom prst="bentConnector2">
            <a:avLst/>
          </a:prstGeom>
          <a:noFill/>
          <a:ln cap="flat" cmpd="sng" w="9525">
            <a:solidFill>
              <a:schemeClr val="dk2"/>
            </a:solidFill>
            <a:prstDash val="solid"/>
            <a:round/>
            <a:headEnd len="sm" w="sm" type="none"/>
            <a:tailEnd len="med" w="med" type="triangle"/>
          </a:ln>
        </p:spPr>
      </p:cxnSp>
      <p:cxnSp>
        <p:nvCxnSpPr>
          <p:cNvPr id="1689" name="Google Shape;1689;g2a6e694efaa_3_282"/>
          <p:cNvCxnSpPr>
            <a:stCxn id="1653" idx="1"/>
            <a:endCxn id="1650" idx="2"/>
          </p:cNvCxnSpPr>
          <p:nvPr/>
        </p:nvCxnSpPr>
        <p:spPr>
          <a:xfrm rot="10800000">
            <a:off x="4406707" y="3072469"/>
            <a:ext cx="335700" cy="1196700"/>
          </a:xfrm>
          <a:prstGeom prst="bentConnector2">
            <a:avLst/>
          </a:prstGeom>
          <a:noFill/>
          <a:ln cap="flat" cmpd="sng" w="9525">
            <a:solidFill>
              <a:schemeClr val="dk2"/>
            </a:solidFill>
            <a:prstDash val="solid"/>
            <a:round/>
            <a:headEnd len="sm" w="sm" type="none"/>
            <a:tailEnd len="med" w="med" type="triangle"/>
          </a:ln>
        </p:spPr>
      </p:cxnSp>
      <p:cxnSp>
        <p:nvCxnSpPr>
          <p:cNvPr id="1690" name="Google Shape;1690;g2a6e694efaa_3_282"/>
          <p:cNvCxnSpPr>
            <a:stCxn id="1685" idx="1"/>
            <a:endCxn id="1650" idx="2"/>
          </p:cNvCxnSpPr>
          <p:nvPr/>
        </p:nvCxnSpPr>
        <p:spPr>
          <a:xfrm rot="10800000">
            <a:off x="4406707" y="3072557"/>
            <a:ext cx="335700" cy="1766700"/>
          </a:xfrm>
          <a:prstGeom prst="bentConnector2">
            <a:avLst/>
          </a:prstGeom>
          <a:noFill/>
          <a:ln cap="flat" cmpd="sng" w="9525">
            <a:solidFill>
              <a:schemeClr val="dk2"/>
            </a:solidFill>
            <a:prstDash val="solid"/>
            <a:round/>
            <a:headEnd len="sm" w="sm" type="none"/>
            <a:tailEnd len="med" w="med" type="triangle"/>
          </a:ln>
        </p:spPr>
      </p:cxnSp>
      <p:grpSp>
        <p:nvGrpSpPr>
          <p:cNvPr id="1691" name="Google Shape;1691;g2a6e694efaa_3_282"/>
          <p:cNvGrpSpPr/>
          <p:nvPr/>
        </p:nvGrpSpPr>
        <p:grpSpPr>
          <a:xfrm>
            <a:off x="614596" y="1595612"/>
            <a:ext cx="2211748" cy="376900"/>
            <a:chOff x="6943294" y="538255"/>
            <a:chExt cx="213004" cy="129519"/>
          </a:xfrm>
        </p:grpSpPr>
        <p:sp>
          <p:nvSpPr>
            <p:cNvPr id="1692" name="Google Shape;1692;g2a6e694efaa_3_282"/>
            <p:cNvSpPr/>
            <p:nvPr/>
          </p:nvSpPr>
          <p:spPr>
            <a:xfrm>
              <a:off x="6943298" y="581074"/>
              <a:ext cx="213000" cy="867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89998" lvl="0" marL="89998" marR="0" rtl="0" algn="l">
                <a:lnSpc>
                  <a:spcPct val="100000"/>
                </a:lnSpc>
                <a:spcBef>
                  <a:spcPts val="0"/>
                </a:spcBef>
                <a:spcAft>
                  <a:spcPts val="0"/>
                </a:spcAft>
                <a:buClr>
                  <a:srgbClr val="000000"/>
                </a:buClr>
                <a:buSzPts val="800"/>
                <a:buFont typeface="Arial"/>
                <a:buChar char="-"/>
              </a:pPr>
              <a:r>
                <a:rPr b="0" i="0" lang="nl-BE" sz="800" u="none" cap="none" strike="noStrike">
                  <a:solidFill>
                    <a:srgbClr val="000000"/>
                  </a:solidFill>
                  <a:latin typeface="Arial"/>
                  <a:ea typeface="Arial"/>
                  <a:cs typeface="Arial"/>
                  <a:sym typeface="Arial"/>
                </a:rPr>
                <a:t>relatieType: RuimtelijkObjectRelatieType</a:t>
              </a:r>
              <a:endParaRPr b="0" i="0" sz="800" u="none" cap="none" strike="noStrike">
                <a:solidFill>
                  <a:srgbClr val="000000"/>
                </a:solidFill>
                <a:latin typeface="Arial"/>
                <a:ea typeface="Arial"/>
                <a:cs typeface="Arial"/>
                <a:sym typeface="Arial"/>
              </a:endParaRPr>
            </a:p>
          </p:txBody>
        </p:sp>
        <p:sp>
          <p:nvSpPr>
            <p:cNvPr id="1693" name="Google Shape;1693;g2a6e694efaa_3_282"/>
            <p:cNvSpPr/>
            <p:nvPr/>
          </p:nvSpPr>
          <p:spPr>
            <a:xfrm>
              <a:off x="6943294" y="538255"/>
              <a:ext cx="213000" cy="555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RuimtelijkObjectRelatie</a:t>
              </a:r>
              <a:endParaRPr b="1" i="0" sz="800" u="none" cap="none" strike="noStrike">
                <a:solidFill>
                  <a:srgbClr val="FFFFFF"/>
                </a:solidFill>
                <a:latin typeface="Arial"/>
                <a:ea typeface="Arial"/>
                <a:cs typeface="Arial"/>
                <a:sym typeface="Arial"/>
              </a:endParaRPr>
            </a:p>
          </p:txBody>
        </p:sp>
      </p:grpSp>
      <p:cxnSp>
        <p:nvCxnSpPr>
          <p:cNvPr id="1694" name="Google Shape;1694;g2a6e694efaa_3_282"/>
          <p:cNvCxnSpPr>
            <a:stCxn id="1645" idx="0"/>
          </p:cNvCxnSpPr>
          <p:nvPr/>
        </p:nvCxnSpPr>
        <p:spPr>
          <a:xfrm flipH="1" rot="10800000">
            <a:off x="577850" y="1973313"/>
            <a:ext cx="183000" cy="220800"/>
          </a:xfrm>
          <a:prstGeom prst="straightConnector1">
            <a:avLst/>
          </a:prstGeom>
          <a:noFill/>
          <a:ln cap="flat" cmpd="sng" w="9525">
            <a:solidFill>
              <a:schemeClr val="dk2"/>
            </a:solidFill>
            <a:prstDash val="dash"/>
            <a:round/>
            <a:headEnd len="sm" w="sm" type="none"/>
            <a:tailEnd len="sm" w="sm" type="none"/>
          </a:ln>
        </p:spPr>
      </p:cxnSp>
      <p:sp>
        <p:nvSpPr>
          <p:cNvPr id="1695" name="Google Shape;1695;g2a6e694efaa_3_282"/>
          <p:cNvSpPr txBox="1"/>
          <p:nvPr/>
        </p:nvSpPr>
        <p:spPr>
          <a:xfrm>
            <a:off x="4054500" y="3104650"/>
            <a:ext cx="7047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nl-BE" sz="600" u="none" cap="none" strike="noStrike">
                <a:solidFill>
                  <a:srgbClr val="000000"/>
                </a:solidFill>
                <a:highlight>
                  <a:schemeClr val="lt1"/>
                </a:highlight>
                <a:latin typeface="Proxima Nova"/>
                <a:ea typeface="Proxima Nova"/>
                <a:cs typeface="Proxima Nova"/>
                <a:sym typeface="Proxima Nova"/>
              </a:rPr>
              <a:t>+resultaatType</a:t>
            </a:r>
            <a:endParaRPr b="0" i="0" sz="600" u="none" cap="none" strike="noStrike">
              <a:solidFill>
                <a:srgbClr val="000000"/>
              </a:solidFill>
              <a:highlight>
                <a:schemeClr val="lt1"/>
              </a:highlight>
              <a:latin typeface="Proxima Nova"/>
              <a:ea typeface="Proxima Nova"/>
              <a:cs typeface="Proxima Nova"/>
              <a:sym typeface="Proxima Nova"/>
            </a:endParaRPr>
          </a:p>
        </p:txBody>
      </p:sp>
      <p:sp>
        <p:nvSpPr>
          <p:cNvPr id="1696" name="Google Shape;1696;g2a6e694efaa_3_282"/>
          <p:cNvSpPr txBox="1"/>
          <p:nvPr/>
        </p:nvSpPr>
        <p:spPr>
          <a:xfrm>
            <a:off x="628650" y="273850"/>
            <a:ext cx="81192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nl-BE" sz="3000"/>
              <a:t>Data</a:t>
            </a:r>
            <a:r>
              <a:rPr b="1" i="0" lang="nl-BE" sz="3000" u="none" cap="none" strike="noStrike">
                <a:solidFill>
                  <a:srgbClr val="000000"/>
                </a:solidFill>
                <a:latin typeface="Arial"/>
                <a:ea typeface="Arial"/>
                <a:cs typeface="Arial"/>
                <a:sym typeface="Arial"/>
              </a:rPr>
              <a:t>model</a:t>
            </a:r>
            <a:endParaRPr b="1" sz="2400">
              <a:solidFill>
                <a:schemeClr val="accent6"/>
              </a:solidFill>
            </a:endParaRPr>
          </a:p>
        </p:txBody>
      </p:sp>
      <p:grpSp>
        <p:nvGrpSpPr>
          <p:cNvPr id="1697" name="Google Shape;1697;g2a6e694efaa_3_282"/>
          <p:cNvGrpSpPr/>
          <p:nvPr/>
        </p:nvGrpSpPr>
        <p:grpSpPr>
          <a:xfrm>
            <a:off x="5723966" y="1378806"/>
            <a:ext cx="2444303" cy="786641"/>
            <a:chOff x="6943297" y="506065"/>
            <a:chExt cx="213000" cy="238008"/>
          </a:xfrm>
        </p:grpSpPr>
        <p:sp>
          <p:nvSpPr>
            <p:cNvPr id="1698" name="Google Shape;1698;g2a6e694efaa_3_282"/>
            <p:cNvSpPr/>
            <p:nvPr/>
          </p:nvSpPr>
          <p:spPr>
            <a:xfrm>
              <a:off x="6943297" y="555073"/>
              <a:ext cx="213000" cy="189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nl-BE" sz="800" u="none" cap="none" strike="noStrike">
                  <a:solidFill>
                    <a:srgbClr val="000000"/>
                  </a:solidFill>
                  <a:latin typeface="Arial"/>
                  <a:ea typeface="Arial"/>
                  <a:cs typeface="Arial"/>
                  <a:sym typeface="Arial"/>
                </a:rPr>
                <a:t>- fenomeentijd: TemporeleEntiteit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lang="nl-BE" sz="800"/>
                <a:t>- gebruikteProcedure: Observatieprocedure</a:t>
              </a:r>
              <a:endParaRPr sz="800"/>
            </a:p>
            <a:p>
              <a:pPr indent="0" lvl="0" marL="0" marR="0" rtl="0" algn="l">
                <a:lnSpc>
                  <a:spcPct val="100000"/>
                </a:lnSpc>
                <a:spcBef>
                  <a:spcPts val="0"/>
                </a:spcBef>
                <a:spcAft>
                  <a:spcPts val="0"/>
                </a:spcAft>
                <a:buClr>
                  <a:srgbClr val="000000"/>
                </a:buClr>
                <a:buSzPts val="800"/>
                <a:buFont typeface="Arial"/>
                <a:buNone/>
              </a:pPr>
              <a:r>
                <a:rPr lang="nl-BE" sz="800"/>
                <a:t>- geobserveerdKenmerk: RuimtelijkeIndicatorType</a:t>
              </a:r>
              <a:endParaRPr sz="800"/>
            </a:p>
            <a:p>
              <a:pPr indent="0" lvl="0" marL="0" marR="0" rtl="0" algn="l">
                <a:lnSpc>
                  <a:spcPct val="100000"/>
                </a:lnSpc>
                <a:spcBef>
                  <a:spcPts val="0"/>
                </a:spcBef>
                <a:spcAft>
                  <a:spcPts val="0"/>
                </a:spcAft>
                <a:buClr>
                  <a:srgbClr val="000000"/>
                </a:buClr>
                <a:buSzPts val="800"/>
                <a:buFont typeface="Arial"/>
                <a:buNone/>
              </a:pPr>
              <a:r>
                <a:rPr lang="nl-BE" sz="800"/>
                <a:t>- geobserveerdObject: RuimtelijkObject</a:t>
              </a:r>
              <a:endParaRPr sz="800"/>
            </a:p>
          </p:txBody>
        </p:sp>
        <p:sp>
          <p:nvSpPr>
            <p:cNvPr id="1699" name="Google Shape;1699;g2a6e694efaa_3_282"/>
            <p:cNvSpPr/>
            <p:nvPr/>
          </p:nvSpPr>
          <p:spPr>
            <a:xfrm>
              <a:off x="6943297" y="506065"/>
              <a:ext cx="213000" cy="567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nl-BE" sz="800" u="none" cap="none" strike="noStrike">
                  <a:solidFill>
                    <a:srgbClr val="FFFFFF"/>
                  </a:solidFill>
                  <a:latin typeface="Arial"/>
                  <a:ea typeface="Arial"/>
                  <a:cs typeface="Arial"/>
                  <a:sym typeface="Arial"/>
                </a:rPr>
                <a:t>Observatie</a:t>
              </a:r>
              <a:r>
                <a:rPr b="1" lang="nl-BE" sz="800">
                  <a:solidFill>
                    <a:srgbClr val="FFFFFF"/>
                  </a:solidFill>
                </a:rPr>
                <a:t>verzameling</a:t>
              </a:r>
              <a:endParaRPr b="1" i="0" sz="800" u="none" cap="none" strike="noStrike">
                <a:solidFill>
                  <a:srgbClr val="FFFFFF"/>
                </a:solidFill>
                <a:latin typeface="Arial"/>
                <a:ea typeface="Arial"/>
                <a:cs typeface="Arial"/>
                <a:sym typeface="Arial"/>
              </a:endParaRPr>
            </a:p>
          </p:txBody>
        </p:sp>
      </p:grpSp>
      <p:cxnSp>
        <p:nvCxnSpPr>
          <p:cNvPr id="1700" name="Google Shape;1700;g2a6e694efaa_3_282"/>
          <p:cNvCxnSpPr/>
          <p:nvPr/>
        </p:nvCxnSpPr>
        <p:spPr>
          <a:xfrm flipH="1" rot="10800000">
            <a:off x="4847966" y="2057415"/>
            <a:ext cx="882900" cy="537300"/>
          </a:xfrm>
          <a:prstGeom prst="bentConnector3">
            <a:avLst>
              <a:gd fmla="val 1083" name="adj1"/>
            </a:avLst>
          </a:prstGeom>
          <a:noFill/>
          <a:ln cap="flat" cmpd="sng" w="9525">
            <a:solidFill>
              <a:schemeClr val="dk2"/>
            </a:solidFill>
            <a:prstDash val="solid"/>
            <a:round/>
            <a:headEnd len="med" w="med" type="none"/>
            <a:tailEnd len="med" w="med" type="none"/>
          </a:ln>
        </p:spPr>
      </p:cxnSp>
      <p:grpSp>
        <p:nvGrpSpPr>
          <p:cNvPr id="1701" name="Google Shape;1701;g2a6e694efaa_3_282"/>
          <p:cNvGrpSpPr/>
          <p:nvPr/>
        </p:nvGrpSpPr>
        <p:grpSpPr>
          <a:xfrm>
            <a:off x="7780329" y="73880"/>
            <a:ext cx="944399" cy="505752"/>
            <a:chOff x="6943296" y="513283"/>
            <a:chExt cx="213000" cy="173798"/>
          </a:xfrm>
        </p:grpSpPr>
        <p:sp>
          <p:nvSpPr>
            <p:cNvPr id="1702" name="Google Shape;1702;g2a6e694efaa_3_282"/>
            <p:cNvSpPr/>
            <p:nvPr/>
          </p:nvSpPr>
          <p:spPr>
            <a:xfrm>
              <a:off x="6943296" y="564081"/>
              <a:ext cx="213000" cy="123000"/>
            </a:xfrm>
            <a:prstGeom prst="rect">
              <a:avLst/>
            </a:prstGeom>
            <a:solidFill>
              <a:srgbClr val="F6F5F3"/>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g2a6e694efaa_3_282"/>
            <p:cNvSpPr/>
            <p:nvPr/>
          </p:nvSpPr>
          <p:spPr>
            <a:xfrm>
              <a:off x="6943296" y="513283"/>
              <a:ext cx="213000" cy="51000"/>
            </a:xfrm>
            <a:prstGeom prst="rect">
              <a:avLst/>
            </a:prstGeom>
            <a:solidFill>
              <a:srgbClr val="4A86E8"/>
            </a:solidFill>
            <a:ln cap="flat" cmpd="sng" w="9525">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nl-BE" sz="800">
                  <a:solidFill>
                    <a:srgbClr val="FFFFFF"/>
                  </a:solidFill>
                </a:rPr>
                <a:t>Input</a:t>
              </a:r>
              <a:endParaRPr b="1" i="0" sz="800" u="none" cap="none" strike="noStrike">
                <a:solidFill>
                  <a:srgbClr val="FFFFFF"/>
                </a:solidFill>
                <a:latin typeface="Arial"/>
                <a:ea typeface="Arial"/>
                <a:cs typeface="Arial"/>
                <a:sym typeface="Aria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pic>
        <p:nvPicPr>
          <p:cNvPr id="1708" name="Google Shape;1708;g29b029efdf1_2_3535">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1709" name="Google Shape;1709;g29b029efdf1_2_3535"/>
          <p:cNvSpPr txBox="1"/>
          <p:nvPr/>
        </p:nvSpPr>
        <p:spPr>
          <a:xfrm>
            <a:off x="628650" y="273850"/>
            <a:ext cx="44409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nl-BE" sz="3000" u="none" cap="none" strike="noStrike">
                <a:solidFill>
                  <a:srgbClr val="000000"/>
                </a:solidFill>
                <a:latin typeface="Arial"/>
                <a:ea typeface="Arial"/>
                <a:cs typeface="Arial"/>
                <a:sym typeface="Arial"/>
              </a:rPr>
              <a:t>Algemene feedback</a:t>
            </a:r>
            <a:endParaRPr b="1" i="0" sz="3000" u="none" cap="none" strike="noStrike">
              <a:solidFill>
                <a:srgbClr val="000000"/>
              </a:solidFill>
              <a:latin typeface="Arial"/>
              <a:ea typeface="Arial"/>
              <a:cs typeface="Arial"/>
              <a:sym typeface="Arial"/>
            </a:endParaRPr>
          </a:p>
        </p:txBody>
      </p:sp>
      <p:sp>
        <p:nvSpPr>
          <p:cNvPr id="1710" name="Google Shape;1710;g29b029efdf1_2_3535"/>
          <p:cNvSpPr/>
          <p:nvPr/>
        </p:nvSpPr>
        <p:spPr>
          <a:xfrm>
            <a:off x="6120575" y="596150"/>
            <a:ext cx="2196900" cy="1090800"/>
          </a:xfrm>
          <a:prstGeom prst="wedgeRoundRectCallout">
            <a:avLst>
              <a:gd fmla="val -38812" name="adj1"/>
              <a:gd fmla="val 7675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Wat is er niet duidelijk aan het model?</a:t>
            </a:r>
            <a:endParaRPr b="0" i="0" sz="1400" u="none" cap="none" strike="noStrike">
              <a:solidFill>
                <a:srgbClr val="000000"/>
              </a:solidFill>
              <a:latin typeface="Proxima Nova"/>
              <a:ea typeface="Proxima Nova"/>
              <a:cs typeface="Proxima Nova"/>
              <a:sym typeface="Proxima Nova"/>
            </a:endParaRPr>
          </a:p>
        </p:txBody>
      </p:sp>
      <p:sp>
        <p:nvSpPr>
          <p:cNvPr id="1711" name="Google Shape;1711;g29b029efdf1_2_3535"/>
          <p:cNvSpPr/>
          <p:nvPr/>
        </p:nvSpPr>
        <p:spPr>
          <a:xfrm>
            <a:off x="4925350" y="3456550"/>
            <a:ext cx="2196900" cy="1090800"/>
          </a:xfrm>
          <a:prstGeom prst="wedgeRoundRectCallout">
            <a:avLst>
              <a:gd fmla="val -26364" name="adj1"/>
              <a:gd fmla="val -7984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Waar schiet het model tekort?</a:t>
            </a:r>
            <a:endParaRPr b="0" i="0" sz="1400" u="none" cap="none" strike="noStrike">
              <a:solidFill>
                <a:srgbClr val="000000"/>
              </a:solidFill>
              <a:latin typeface="Proxima Nova"/>
              <a:ea typeface="Proxima Nova"/>
              <a:cs typeface="Proxima Nova"/>
              <a:sym typeface="Proxima Nova"/>
            </a:endParaRPr>
          </a:p>
        </p:txBody>
      </p:sp>
      <p:sp>
        <p:nvSpPr>
          <p:cNvPr id="1712" name="Google Shape;1712;g29b029efdf1_2_3535"/>
          <p:cNvSpPr/>
          <p:nvPr/>
        </p:nvSpPr>
        <p:spPr>
          <a:xfrm>
            <a:off x="628650" y="3420450"/>
            <a:ext cx="2196900" cy="1090800"/>
          </a:xfrm>
          <a:prstGeom prst="wedgeRoundRectCallout">
            <a:avLst>
              <a:gd fmla="val 40126" name="adj1"/>
              <a:gd fmla="val -7512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Proxima Nova"/>
                <a:ea typeface="Proxima Nova"/>
                <a:cs typeface="Proxima Nova"/>
                <a:sym typeface="Proxima Nova"/>
              </a:rPr>
              <a:t>Welk verband is niet correct gevat in het model?</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gfba70e22ce_0_21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gfba70e22ce_0_21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gfba70e22ce_0_21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nl-BE" sz="3700" u="none" cap="none" strike="noStrike">
                <a:solidFill>
                  <a:srgbClr val="000000"/>
                </a:solidFill>
                <a:latin typeface="Arial"/>
                <a:ea typeface="Arial"/>
                <a:cs typeface="Arial"/>
                <a:sym typeface="Arial"/>
              </a:rPr>
              <a:t>Q&amp;A en Next Steps</a:t>
            </a:r>
            <a:endParaRPr b="1" i="0" sz="3200" u="none" cap="none" strike="noStrike">
              <a:solidFill>
                <a:srgbClr val="000000"/>
              </a:solidFill>
              <a:latin typeface="Arial"/>
              <a:ea typeface="Arial"/>
              <a:cs typeface="Arial"/>
              <a:sym typeface="Arial"/>
            </a:endParaRPr>
          </a:p>
        </p:txBody>
      </p:sp>
      <p:pic>
        <p:nvPicPr>
          <p:cNvPr id="1720" name="Google Shape;1720;gfba70e22ce_0_21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g29b029efdf1_0_91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Volgende stappen</a:t>
            </a:r>
            <a:endParaRPr b="0" i="0" sz="3000" u="none" cap="none" strike="noStrike">
              <a:solidFill>
                <a:srgbClr val="000000"/>
              </a:solidFill>
              <a:latin typeface="Arial"/>
              <a:ea typeface="Arial"/>
              <a:cs typeface="Arial"/>
              <a:sym typeface="Arial"/>
            </a:endParaRPr>
          </a:p>
        </p:txBody>
      </p:sp>
      <p:sp>
        <p:nvSpPr>
          <p:cNvPr id="1726" name="Google Shape;1726;g29b029efdf1_0_911"/>
          <p:cNvSpPr/>
          <p:nvPr/>
        </p:nvSpPr>
        <p:spPr>
          <a:xfrm>
            <a:off x="628638" y="4349115"/>
            <a:ext cx="1314600" cy="601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727" name="Google Shape;1727;g29b029efdf1_0_911"/>
          <p:cNvGrpSpPr/>
          <p:nvPr/>
        </p:nvGrpSpPr>
        <p:grpSpPr>
          <a:xfrm>
            <a:off x="641986" y="1367320"/>
            <a:ext cx="478299" cy="478299"/>
            <a:chOff x="4640263" y="1219200"/>
            <a:chExt cx="123825" cy="123825"/>
          </a:xfrm>
        </p:grpSpPr>
        <p:sp>
          <p:nvSpPr>
            <p:cNvPr id="1728" name="Google Shape;1728;g29b029efdf1_0_911"/>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3636"/>
                </a:solidFill>
                <a:latin typeface="Arial"/>
                <a:ea typeface="Arial"/>
                <a:cs typeface="Arial"/>
                <a:sym typeface="Arial"/>
              </a:endParaRPr>
            </a:p>
          </p:txBody>
        </p:sp>
        <p:sp>
          <p:nvSpPr>
            <p:cNvPr id="1729" name="Google Shape;1729;g29b029efdf1_0_911"/>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3636"/>
                </a:solidFill>
                <a:latin typeface="Arial"/>
                <a:ea typeface="Arial"/>
                <a:cs typeface="Arial"/>
                <a:sym typeface="Arial"/>
              </a:endParaRPr>
            </a:p>
          </p:txBody>
        </p:sp>
        <p:sp>
          <p:nvSpPr>
            <p:cNvPr id="1730" name="Google Shape;1730;g29b029efdf1_0_911"/>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3636"/>
                </a:solidFill>
                <a:latin typeface="Arial"/>
                <a:ea typeface="Arial"/>
                <a:cs typeface="Arial"/>
                <a:sym typeface="Arial"/>
              </a:endParaRPr>
            </a:p>
          </p:txBody>
        </p:sp>
        <p:sp>
          <p:nvSpPr>
            <p:cNvPr id="1731" name="Google Shape;1731;g29b029efdf1_0_911"/>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3636"/>
                </a:solidFill>
                <a:latin typeface="Arial"/>
                <a:ea typeface="Arial"/>
                <a:cs typeface="Arial"/>
                <a:sym typeface="Arial"/>
              </a:endParaRPr>
            </a:p>
          </p:txBody>
        </p:sp>
        <p:sp>
          <p:nvSpPr>
            <p:cNvPr id="1732" name="Google Shape;1732;g29b029efdf1_0_911"/>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3636"/>
                </a:solidFill>
                <a:latin typeface="Arial"/>
                <a:ea typeface="Arial"/>
                <a:cs typeface="Arial"/>
                <a:sym typeface="Arial"/>
              </a:endParaRPr>
            </a:p>
          </p:txBody>
        </p:sp>
      </p:grpSp>
      <p:grpSp>
        <p:nvGrpSpPr>
          <p:cNvPr id="1733" name="Google Shape;1733;g29b029efdf1_0_911"/>
          <p:cNvGrpSpPr/>
          <p:nvPr/>
        </p:nvGrpSpPr>
        <p:grpSpPr>
          <a:xfrm>
            <a:off x="630418" y="1988267"/>
            <a:ext cx="470610" cy="478327"/>
            <a:chOff x="6215424" y="4028218"/>
            <a:chExt cx="202814" cy="206140"/>
          </a:xfrm>
        </p:grpSpPr>
        <p:sp>
          <p:nvSpPr>
            <p:cNvPr id="1734" name="Google Shape;1734;g29b029efdf1_0_911"/>
            <p:cNvSpPr/>
            <p:nvPr/>
          </p:nvSpPr>
          <p:spPr>
            <a:xfrm>
              <a:off x="6251997" y="4071442"/>
              <a:ext cx="86400" cy="6600"/>
            </a:xfrm>
            <a:prstGeom prst="rect">
              <a:avLst/>
            </a:pr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sp>
          <p:nvSpPr>
            <p:cNvPr id="1735" name="Google Shape;1735;g29b029efdf1_0_911"/>
            <p:cNvSpPr/>
            <p:nvPr/>
          </p:nvSpPr>
          <p:spPr>
            <a:xfrm>
              <a:off x="6251997" y="4108014"/>
              <a:ext cx="129600" cy="9900"/>
            </a:xfrm>
            <a:prstGeom prst="rect">
              <a:avLst/>
            </a:pr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sp>
          <p:nvSpPr>
            <p:cNvPr id="1736" name="Google Shape;1736;g29b029efdf1_0_911"/>
            <p:cNvSpPr/>
            <p:nvPr/>
          </p:nvSpPr>
          <p:spPr>
            <a:xfrm>
              <a:off x="6251997" y="4144589"/>
              <a:ext cx="129600" cy="9900"/>
            </a:xfrm>
            <a:prstGeom prst="rect">
              <a:avLst/>
            </a:pr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sp>
          <p:nvSpPr>
            <p:cNvPr id="1737" name="Google Shape;1737;g29b029efdf1_0_911"/>
            <p:cNvSpPr/>
            <p:nvPr/>
          </p:nvSpPr>
          <p:spPr>
            <a:xfrm>
              <a:off x="6251997" y="4181161"/>
              <a:ext cx="129600" cy="9900"/>
            </a:xfrm>
            <a:prstGeom prst="rect">
              <a:avLst/>
            </a:pr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sp>
          <p:nvSpPr>
            <p:cNvPr id="1738" name="Google Shape;1738;g29b029efdf1_0_911"/>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373636"/>
                </a:solidFill>
                <a:latin typeface="Arial"/>
                <a:ea typeface="Arial"/>
                <a:cs typeface="Arial"/>
                <a:sym typeface="Arial"/>
              </a:endParaRPr>
            </a:p>
          </p:txBody>
        </p:sp>
      </p:grpSp>
      <p:grpSp>
        <p:nvGrpSpPr>
          <p:cNvPr id="1739" name="Google Shape;1739;g29b029efdf1_0_911"/>
          <p:cNvGrpSpPr/>
          <p:nvPr/>
        </p:nvGrpSpPr>
        <p:grpSpPr>
          <a:xfrm>
            <a:off x="646650" y="3329996"/>
            <a:ext cx="479163" cy="478593"/>
            <a:chOff x="4148138" y="53975"/>
            <a:chExt cx="1335088" cy="1333500"/>
          </a:xfrm>
        </p:grpSpPr>
        <p:sp>
          <p:nvSpPr>
            <p:cNvPr id="1740" name="Google Shape;1740;g29b029efdf1_0_911"/>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3636"/>
                </a:solidFill>
                <a:latin typeface="Arial"/>
                <a:ea typeface="Arial"/>
                <a:cs typeface="Arial"/>
                <a:sym typeface="Arial"/>
              </a:endParaRPr>
            </a:p>
          </p:txBody>
        </p:sp>
        <p:sp>
          <p:nvSpPr>
            <p:cNvPr id="1741" name="Google Shape;1741;g29b029efdf1_0_911"/>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3636"/>
                </a:solidFill>
                <a:latin typeface="Arial"/>
                <a:ea typeface="Arial"/>
                <a:cs typeface="Arial"/>
                <a:sym typeface="Arial"/>
              </a:endParaRPr>
            </a:p>
          </p:txBody>
        </p:sp>
      </p:grpSp>
      <p:grpSp>
        <p:nvGrpSpPr>
          <p:cNvPr id="1742" name="Google Shape;1742;g29b029efdf1_0_911"/>
          <p:cNvGrpSpPr/>
          <p:nvPr/>
        </p:nvGrpSpPr>
        <p:grpSpPr>
          <a:xfrm>
            <a:off x="636299" y="2611404"/>
            <a:ext cx="471655" cy="471655"/>
            <a:chOff x="4287838" y="1854201"/>
            <a:chExt cx="149225" cy="149225"/>
          </a:xfrm>
        </p:grpSpPr>
        <p:sp>
          <p:nvSpPr>
            <p:cNvPr id="1743" name="Google Shape;1743;g29b029efdf1_0_911"/>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373636"/>
                </a:solidFill>
                <a:latin typeface="Arial"/>
                <a:ea typeface="Arial"/>
                <a:cs typeface="Arial"/>
                <a:sym typeface="Arial"/>
              </a:endParaRPr>
            </a:p>
          </p:txBody>
        </p:sp>
        <p:cxnSp>
          <p:nvCxnSpPr>
            <p:cNvPr id="1744" name="Google Shape;1744;g29b029efdf1_0_911"/>
            <p:cNvCxnSpPr/>
            <p:nvPr/>
          </p:nvCxnSpPr>
          <p:spPr>
            <a:xfrm>
              <a:off x="4375150" y="1884363"/>
              <a:ext cx="0" cy="0"/>
            </a:xfrm>
            <a:prstGeom prst="straightConnector1">
              <a:avLst/>
            </a:prstGeom>
            <a:noFill/>
            <a:ln>
              <a:noFill/>
            </a:ln>
          </p:spPr>
        </p:cxnSp>
        <p:cxnSp>
          <p:nvCxnSpPr>
            <p:cNvPr id="1745" name="Google Shape;1745;g29b029efdf1_0_911"/>
            <p:cNvCxnSpPr/>
            <p:nvPr/>
          </p:nvCxnSpPr>
          <p:spPr>
            <a:xfrm>
              <a:off x="4375150" y="1884363"/>
              <a:ext cx="0" cy="0"/>
            </a:xfrm>
            <a:prstGeom prst="straightConnector1">
              <a:avLst/>
            </a:prstGeom>
            <a:noFill/>
            <a:ln>
              <a:noFill/>
            </a:ln>
          </p:spPr>
        </p:cxnSp>
        <p:sp>
          <p:nvSpPr>
            <p:cNvPr id="1746" name="Google Shape;1746;g29b029efdf1_0_911"/>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rgbClr val="37363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373636"/>
                </a:solidFill>
                <a:latin typeface="Arial"/>
                <a:ea typeface="Arial"/>
                <a:cs typeface="Arial"/>
                <a:sym typeface="Arial"/>
              </a:endParaRPr>
            </a:p>
          </p:txBody>
        </p:sp>
      </p:grpSp>
      <p:sp>
        <p:nvSpPr>
          <p:cNvPr id="1747" name="Google Shape;1747;g29b029efdf1_0_911"/>
          <p:cNvSpPr txBox="1"/>
          <p:nvPr/>
        </p:nvSpPr>
        <p:spPr>
          <a:xfrm>
            <a:off x="1267625" y="143712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nl-BE" sz="1600" u="none" cap="none" strike="noStrike">
                <a:solidFill>
                  <a:srgbClr val="000000"/>
                </a:solidFill>
                <a:latin typeface="Arial"/>
                <a:ea typeface="Arial"/>
                <a:cs typeface="Arial"/>
                <a:sym typeface="Arial"/>
              </a:rPr>
              <a:t>Verwerken van alle input uit de thematische werkgroep.</a:t>
            </a:r>
            <a:endParaRPr b="0" i="0" sz="1400" u="none" cap="none" strike="noStrike">
              <a:solidFill>
                <a:srgbClr val="000000"/>
              </a:solidFill>
              <a:latin typeface="Arial"/>
              <a:ea typeface="Arial"/>
              <a:cs typeface="Arial"/>
              <a:sym typeface="Arial"/>
            </a:endParaRPr>
          </a:p>
        </p:txBody>
      </p:sp>
      <p:sp>
        <p:nvSpPr>
          <p:cNvPr id="1748" name="Google Shape;1748;g29b029efdf1_0_911"/>
          <p:cNvSpPr txBox="1"/>
          <p:nvPr/>
        </p:nvSpPr>
        <p:spPr>
          <a:xfrm>
            <a:off x="1267625" y="2044925"/>
            <a:ext cx="7666200" cy="37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nl-BE" sz="1600" u="none" cap="none" strike="noStrike">
                <a:solidFill>
                  <a:srgbClr val="000000"/>
                </a:solidFill>
                <a:latin typeface="Arial"/>
                <a:ea typeface="Arial"/>
                <a:cs typeface="Arial"/>
                <a:sym typeface="Arial"/>
              </a:rPr>
              <a:t>Rondsturen van een verslag van deze werkgroep. Feedback wordt aangemoedigd.</a:t>
            </a:r>
            <a:endParaRPr b="0" i="0" sz="1400" u="none" cap="none" strike="noStrike">
              <a:solidFill>
                <a:srgbClr val="000000"/>
              </a:solidFill>
              <a:latin typeface="Arial"/>
              <a:ea typeface="Arial"/>
              <a:cs typeface="Arial"/>
              <a:sym typeface="Arial"/>
            </a:endParaRPr>
          </a:p>
        </p:txBody>
      </p:sp>
      <p:sp>
        <p:nvSpPr>
          <p:cNvPr id="1749" name="Google Shape;1749;g29b029efdf1_0_911"/>
          <p:cNvSpPr txBox="1"/>
          <p:nvPr/>
        </p:nvSpPr>
        <p:spPr>
          <a:xfrm>
            <a:off x="1267574" y="2596232"/>
            <a:ext cx="6768300" cy="31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nl-BE" sz="1600" u="none" cap="none" strike="noStrike">
                <a:solidFill>
                  <a:srgbClr val="000000"/>
                </a:solidFill>
                <a:latin typeface="Arial"/>
                <a:ea typeface="Arial"/>
                <a:cs typeface="Arial"/>
                <a:sym typeface="Arial"/>
              </a:rPr>
              <a:t>Feedback capteren via GitHub. We maken issues aan voor bepaalde zaken, gelieve hierop te reageren en input te bezorgen.</a:t>
            </a:r>
            <a:endParaRPr b="0" i="0" sz="1400" u="none" cap="none" strike="noStrike">
              <a:solidFill>
                <a:srgbClr val="000000"/>
              </a:solidFill>
              <a:latin typeface="Arial"/>
              <a:ea typeface="Arial"/>
              <a:cs typeface="Arial"/>
              <a:sym typeface="Arial"/>
            </a:endParaRPr>
          </a:p>
        </p:txBody>
      </p:sp>
      <p:sp>
        <p:nvSpPr>
          <p:cNvPr id="1750" name="Google Shape;1750;g29b029efdf1_0_911"/>
          <p:cNvSpPr txBox="1"/>
          <p:nvPr/>
        </p:nvSpPr>
        <p:spPr>
          <a:xfrm>
            <a:off x="1267624" y="3297433"/>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nl-BE" sz="1600"/>
              <a:t>Nieuwe </a:t>
            </a:r>
            <a:r>
              <a:rPr b="0" i="0" lang="nl-BE" sz="1600" u="none" cap="none" strike="noStrike">
                <a:solidFill>
                  <a:srgbClr val="000000"/>
                </a:solidFill>
                <a:latin typeface="Arial"/>
                <a:ea typeface="Arial"/>
                <a:cs typeface="Arial"/>
                <a:sym typeface="Arial"/>
              </a:rPr>
              <a:t>versie van een semantisch model publiceren op GitHub. Hier is feedback ook zeker welkom.</a:t>
            </a:r>
            <a:endParaRPr b="0" i="0" sz="1400" u="none" cap="none" strike="noStrike">
              <a:solidFill>
                <a:srgbClr val="000000"/>
              </a:solidFill>
              <a:latin typeface="Arial"/>
              <a:ea typeface="Arial"/>
              <a:cs typeface="Arial"/>
              <a:sym typeface="Arial"/>
            </a:endParaRPr>
          </a:p>
        </p:txBody>
      </p:sp>
      <p:sp>
        <p:nvSpPr>
          <p:cNvPr id="1751" name="Google Shape;1751;g29b029efdf1_0_911"/>
          <p:cNvSpPr txBox="1"/>
          <p:nvPr/>
        </p:nvSpPr>
        <p:spPr>
          <a:xfrm>
            <a:off x="1267574" y="4019121"/>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nl-BE" sz="1600"/>
              <a:t>Feedback verwerken</a:t>
            </a:r>
            <a:r>
              <a:rPr b="0" i="0" lang="nl-BE" sz="1600" u="none" cap="none" strike="noStrike">
                <a:solidFill>
                  <a:srgbClr val="000000"/>
                </a:solidFill>
                <a:latin typeface="Arial"/>
                <a:ea typeface="Arial"/>
                <a:cs typeface="Arial"/>
                <a:sym typeface="Arial"/>
                <a:extLst>
                  <a:ext uri="http://customooxmlschemas.google.com/">
                    <go:slidesCustomData xmlns:go="http://customooxmlschemas.google.com/" textRoundtripDataId="26"/>
                  </a:ext>
                </a:extLst>
              </a:rPr>
              <a:t> in UML conform data </a:t>
            </a:r>
            <a:r>
              <a:rPr b="0" i="0" lang="nl-BE" sz="1600" u="none" cap="none" strike="noStrike">
                <a:solidFill>
                  <a:srgbClr val="000000"/>
                </a:solidFill>
                <a:latin typeface="Arial"/>
                <a:ea typeface="Arial"/>
                <a:cs typeface="Arial"/>
                <a:sym typeface="Arial"/>
                <a:extLst>
                  <a:ext uri="http://customooxmlschemas.google.com/">
                    <go:slidesCustomData xmlns:go="http://customooxmlschemas.google.com/" textRoundtripDataId="27"/>
                  </a:ext>
                </a:extLst>
              </a:rPr>
              <a:t>model</a:t>
            </a:r>
            <a:endParaRPr b="0" i="0" sz="1600" u="none" cap="none" strike="noStrike">
              <a:solidFill>
                <a:srgbClr val="000000"/>
              </a:solidFill>
              <a:latin typeface="Arial"/>
              <a:ea typeface="Arial"/>
              <a:cs typeface="Arial"/>
              <a:sym typeface="Arial"/>
            </a:endParaRPr>
          </a:p>
        </p:txBody>
      </p:sp>
      <p:grpSp>
        <p:nvGrpSpPr>
          <p:cNvPr id="1752" name="Google Shape;1752;g29b029efdf1_0_911"/>
          <p:cNvGrpSpPr/>
          <p:nvPr/>
        </p:nvGrpSpPr>
        <p:grpSpPr>
          <a:xfrm>
            <a:off x="657623" y="3955041"/>
            <a:ext cx="457226" cy="457236"/>
            <a:chOff x="4300538" y="69851"/>
            <a:chExt cx="1193800" cy="1195387"/>
          </a:xfrm>
        </p:grpSpPr>
        <p:sp>
          <p:nvSpPr>
            <p:cNvPr id="1753" name="Google Shape;1753;g29b029efdf1_0_911"/>
            <p:cNvSpPr/>
            <p:nvPr/>
          </p:nvSpPr>
          <p:spPr>
            <a:xfrm>
              <a:off x="4300538" y="69851"/>
              <a:ext cx="1193800" cy="1195387"/>
            </a:xfrm>
            <a:custGeom>
              <a:rect b="b" l="l" r="r" t="t"/>
              <a:pathLst>
                <a:path extrusionOk="0" h="576" w="576">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4" name="Google Shape;1754;g29b029efdf1_0_911"/>
            <p:cNvSpPr/>
            <p:nvPr/>
          </p:nvSpPr>
          <p:spPr>
            <a:xfrm>
              <a:off x="4821238" y="747713"/>
              <a:ext cx="152400" cy="153987"/>
            </a:xfrm>
            <a:custGeom>
              <a:rect b="b" l="l" r="r" t="t"/>
              <a:pathLst>
                <a:path extrusionOk="0" h="74" w="74">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5" name="Google Shape;1755;g29b029efdf1_0_911"/>
            <p:cNvSpPr/>
            <p:nvPr/>
          </p:nvSpPr>
          <p:spPr>
            <a:xfrm>
              <a:off x="5164138" y="747713"/>
              <a:ext cx="152400" cy="153987"/>
            </a:xfrm>
            <a:custGeom>
              <a:rect b="b" l="l" r="r" t="t"/>
              <a:pathLst>
                <a:path extrusionOk="0" h="74" w="73">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6" name="Google Shape;1756;g29b029efdf1_0_911"/>
            <p:cNvSpPr/>
            <p:nvPr/>
          </p:nvSpPr>
          <p:spPr>
            <a:xfrm>
              <a:off x="4522788" y="793750"/>
              <a:ext cx="61800" cy="61800"/>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cxnSp>
        <p:nvCxnSpPr>
          <p:cNvPr id="1761" name="Google Shape;1761;p34"/>
          <p:cNvCxnSpPr>
            <a:stCxn id="1762" idx="2"/>
          </p:cNvCxnSpPr>
          <p:nvPr/>
        </p:nvCxnSpPr>
        <p:spPr>
          <a:xfrm flipH="1">
            <a:off x="5264326" y="2790643"/>
            <a:ext cx="7500" cy="406800"/>
          </a:xfrm>
          <a:prstGeom prst="straightConnector1">
            <a:avLst/>
          </a:prstGeom>
          <a:noFill/>
          <a:ln cap="sq" cmpd="sng" w="12700">
            <a:solidFill>
              <a:srgbClr val="454034"/>
            </a:solidFill>
            <a:prstDash val="solid"/>
            <a:round/>
            <a:headEnd len="med" w="med" type="diamond"/>
            <a:tailEnd len="sm" w="sm" type="none"/>
          </a:ln>
        </p:spPr>
      </p:cxnSp>
      <p:sp>
        <p:nvSpPr>
          <p:cNvPr id="1763" name="Google Shape;1763;p3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OSLO tijdslijn</a:t>
            </a:r>
            <a:endParaRPr b="0" i="0" sz="3000" u="none" cap="none" strike="noStrike">
              <a:solidFill>
                <a:srgbClr val="000000"/>
              </a:solidFill>
              <a:latin typeface="Arial"/>
              <a:ea typeface="Arial"/>
              <a:cs typeface="Arial"/>
              <a:sym typeface="Arial"/>
            </a:endParaRPr>
          </a:p>
        </p:txBody>
      </p:sp>
      <p:sp>
        <p:nvSpPr>
          <p:cNvPr id="1764" name="Google Shape;1764;p34"/>
          <p:cNvSpPr txBox="1"/>
          <p:nvPr/>
        </p:nvSpPr>
        <p:spPr>
          <a:xfrm>
            <a:off x="628651" y="958368"/>
            <a:ext cx="7886700" cy="9825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rgbClr val="000000"/>
                </a:solidFill>
                <a:latin typeface="Arial"/>
                <a:ea typeface="Arial"/>
                <a:cs typeface="Arial"/>
                <a:sym typeface="Arial"/>
              </a:rPr>
              <a:t>Thematische werkgroep </a:t>
            </a:r>
            <a:r>
              <a:rPr lang="nl-BE" sz="1800"/>
              <a:t>4</a:t>
            </a:r>
            <a:r>
              <a:rPr b="0" i="0" lang="nl-BE" sz="1800" u="none" cap="none" strike="noStrike">
                <a:solidFill>
                  <a:srgbClr val="000000"/>
                </a:solidFill>
                <a:latin typeface="Arial"/>
                <a:ea typeface="Arial"/>
                <a:cs typeface="Arial"/>
                <a:sym typeface="Arial"/>
              </a:rPr>
              <a:t> op </a:t>
            </a:r>
            <a:r>
              <a:rPr b="1" i="0" lang="nl-BE" sz="1800" u="none" cap="none" strike="noStrike">
                <a:solidFill>
                  <a:srgbClr val="000000"/>
                </a:solidFill>
                <a:latin typeface="Arial"/>
                <a:ea typeface="Arial"/>
                <a:cs typeface="Arial"/>
                <a:sym typeface="Arial"/>
              </a:rPr>
              <a:t>donderdag 1 </a:t>
            </a:r>
            <a:r>
              <a:rPr b="1" lang="nl-BE" sz="1800"/>
              <a:t>februari</a:t>
            </a:r>
            <a:r>
              <a:rPr b="1" i="0" lang="nl-BE" sz="1800" u="none" cap="none" strike="noStrike">
                <a:solidFill>
                  <a:srgbClr val="000000"/>
                </a:solidFill>
                <a:latin typeface="Arial"/>
                <a:ea typeface="Arial"/>
                <a:cs typeface="Arial"/>
                <a:sym typeface="Arial"/>
              </a:rPr>
              <a:t>: 9u00 - 12u00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rgbClr val="000000"/>
                </a:solidFill>
                <a:latin typeface="Arial"/>
                <a:ea typeface="Arial"/>
                <a:cs typeface="Arial"/>
                <a:sym typeface="Arial"/>
              </a:rPr>
              <a:t>Schrijf u in via volgende link: </a:t>
            </a:r>
            <a:r>
              <a:rPr lang="nl-BE" sz="1800" u="sng">
                <a:solidFill>
                  <a:schemeClr val="hlink"/>
                </a:solidFill>
                <a:hlinkClick r:id="rId3"/>
              </a:rPr>
              <a:t>4</a:t>
            </a:r>
            <a:r>
              <a:rPr b="0" i="0" lang="nl-BE" sz="1800" u="sng" cap="none" strike="noStrike">
                <a:solidFill>
                  <a:schemeClr val="hlink"/>
                </a:solidFill>
                <a:latin typeface="Arial"/>
                <a:ea typeface="Arial"/>
                <a:cs typeface="Arial"/>
                <a:sym typeface="Arial"/>
                <a:hlinkClick r:id="rId4"/>
              </a:rPr>
              <a:t>de thematische werkgroep</a:t>
            </a:r>
            <a:endParaRPr b="0" i="0" sz="1400" u="none" cap="none" strike="noStrike">
              <a:solidFill>
                <a:srgbClr val="000000"/>
              </a:solidFill>
              <a:latin typeface="Arial"/>
              <a:ea typeface="Arial"/>
              <a:cs typeface="Arial"/>
              <a:sym typeface="Arial"/>
            </a:endParaRPr>
          </a:p>
        </p:txBody>
      </p:sp>
      <p:cxnSp>
        <p:nvCxnSpPr>
          <p:cNvPr id="1765" name="Google Shape;1765;p34"/>
          <p:cNvCxnSpPr/>
          <p:nvPr/>
        </p:nvCxnSpPr>
        <p:spPr>
          <a:xfrm flipH="1">
            <a:off x="3390463" y="2778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1766" name="Google Shape;1766;p34"/>
          <p:cNvCxnSpPr/>
          <p:nvPr/>
        </p:nvCxnSpPr>
        <p:spPr>
          <a:xfrm>
            <a:off x="2253314" y="3488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1767" name="Google Shape;1767;p34"/>
          <p:cNvCxnSpPr>
            <a:endCxn id="1768" idx="0"/>
          </p:cNvCxnSpPr>
          <p:nvPr/>
        </p:nvCxnSpPr>
        <p:spPr>
          <a:xfrm flipH="1">
            <a:off x="5504489" y="3466636"/>
            <a:ext cx="4500" cy="290700"/>
          </a:xfrm>
          <a:prstGeom prst="straightConnector1">
            <a:avLst/>
          </a:prstGeom>
          <a:noFill/>
          <a:ln cap="sq" cmpd="sng" w="12700">
            <a:solidFill>
              <a:srgbClr val="454034"/>
            </a:solidFill>
            <a:prstDash val="solid"/>
            <a:round/>
            <a:headEnd len="sm" w="sm" type="none"/>
            <a:tailEnd len="med" w="med" type="diamond"/>
          </a:ln>
        </p:spPr>
      </p:cxnSp>
      <p:sp>
        <p:nvSpPr>
          <p:cNvPr id="1769" name="Google Shape;1769;p34"/>
          <p:cNvSpPr/>
          <p:nvPr/>
        </p:nvSpPr>
        <p:spPr>
          <a:xfrm rot="5400000">
            <a:off x="7772444" y="3208349"/>
            <a:ext cx="456900" cy="155400"/>
          </a:xfrm>
          <a:prstGeom prst="triangl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1770" name="Google Shape;1770;p34"/>
          <p:cNvCxnSpPr>
            <a:stCxn id="1771" idx="2"/>
          </p:cNvCxnSpPr>
          <p:nvPr/>
        </p:nvCxnSpPr>
        <p:spPr>
          <a:xfrm>
            <a:off x="1378676" y="2839043"/>
            <a:ext cx="600" cy="334800"/>
          </a:xfrm>
          <a:prstGeom prst="straightConnector1">
            <a:avLst/>
          </a:prstGeom>
          <a:noFill/>
          <a:ln cap="sq" cmpd="sng" w="12700">
            <a:solidFill>
              <a:srgbClr val="454034"/>
            </a:solidFill>
            <a:prstDash val="solid"/>
            <a:round/>
            <a:headEnd len="med" w="med" type="diamond"/>
            <a:tailEnd len="sm" w="sm" type="none"/>
          </a:ln>
        </p:spPr>
      </p:cxnSp>
      <p:cxnSp>
        <p:nvCxnSpPr>
          <p:cNvPr id="1772" name="Google Shape;1772;p34"/>
          <p:cNvCxnSpPr>
            <a:stCxn id="1773" idx="2"/>
          </p:cNvCxnSpPr>
          <p:nvPr/>
        </p:nvCxnSpPr>
        <p:spPr>
          <a:xfrm>
            <a:off x="7852845" y="2839043"/>
            <a:ext cx="0" cy="353400"/>
          </a:xfrm>
          <a:prstGeom prst="straightConnector1">
            <a:avLst/>
          </a:prstGeom>
          <a:noFill/>
          <a:ln cap="sq" cmpd="sng" w="12700">
            <a:solidFill>
              <a:srgbClr val="454034"/>
            </a:solidFill>
            <a:prstDash val="solid"/>
            <a:round/>
            <a:headEnd len="med" w="med" type="diamond"/>
            <a:tailEnd len="sm" w="sm" type="none"/>
          </a:ln>
        </p:spPr>
      </p:cxnSp>
      <p:sp>
        <p:nvSpPr>
          <p:cNvPr id="1774" name="Google Shape;1774;p34"/>
          <p:cNvSpPr txBox="1"/>
          <p:nvPr/>
        </p:nvSpPr>
        <p:spPr>
          <a:xfrm>
            <a:off x="663400" y="3256962"/>
            <a:ext cx="915600" cy="227700"/>
          </a:xfrm>
          <a:prstGeom prst="rect">
            <a:avLst/>
          </a:prstGeom>
          <a:solidFill>
            <a:srgbClr val="F0D70F"/>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september</a:t>
            </a:r>
            <a:endParaRPr b="1" i="0" sz="1000" u="none" cap="none" strike="noStrike">
              <a:solidFill>
                <a:schemeClr val="dk1"/>
              </a:solidFill>
              <a:latin typeface="Arial"/>
              <a:ea typeface="Arial"/>
              <a:cs typeface="Arial"/>
              <a:sym typeface="Arial"/>
            </a:endParaRPr>
          </a:p>
        </p:txBody>
      </p:sp>
      <p:sp>
        <p:nvSpPr>
          <p:cNvPr id="1775" name="Google Shape;1775;p34"/>
          <p:cNvSpPr txBox="1"/>
          <p:nvPr/>
        </p:nvSpPr>
        <p:spPr>
          <a:xfrm>
            <a:off x="1578882" y="3261125"/>
            <a:ext cx="915600" cy="227700"/>
          </a:xfrm>
          <a:prstGeom prst="rect">
            <a:avLst/>
          </a:prstGeom>
          <a:solidFill>
            <a:srgbClr val="6B6B6B"/>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oktober</a:t>
            </a:r>
            <a:endParaRPr b="1" i="0" sz="1000" u="none" cap="none" strike="noStrike">
              <a:solidFill>
                <a:schemeClr val="lt1"/>
              </a:solidFill>
              <a:latin typeface="Arial"/>
              <a:ea typeface="Arial"/>
              <a:cs typeface="Arial"/>
              <a:sym typeface="Arial"/>
            </a:endParaRPr>
          </a:p>
        </p:txBody>
      </p:sp>
      <p:sp>
        <p:nvSpPr>
          <p:cNvPr id="1776" name="Google Shape;1776;p34"/>
          <p:cNvSpPr txBox="1"/>
          <p:nvPr/>
        </p:nvSpPr>
        <p:spPr>
          <a:xfrm>
            <a:off x="2494337" y="3254950"/>
            <a:ext cx="915600" cy="227700"/>
          </a:xfrm>
          <a:prstGeom prst="rect">
            <a:avLst/>
          </a:prstGeom>
          <a:solidFill>
            <a:srgbClr val="F0D70F"/>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november</a:t>
            </a:r>
            <a:endParaRPr b="0" i="0" sz="1400" u="none" cap="none" strike="noStrike">
              <a:solidFill>
                <a:srgbClr val="000000"/>
              </a:solidFill>
              <a:latin typeface="Arial"/>
              <a:ea typeface="Arial"/>
              <a:cs typeface="Arial"/>
              <a:sym typeface="Arial"/>
            </a:endParaRPr>
          </a:p>
        </p:txBody>
      </p:sp>
      <p:sp>
        <p:nvSpPr>
          <p:cNvPr id="1777" name="Google Shape;1777;p34"/>
          <p:cNvSpPr txBox="1"/>
          <p:nvPr/>
        </p:nvSpPr>
        <p:spPr>
          <a:xfrm>
            <a:off x="3409805" y="3259412"/>
            <a:ext cx="915600" cy="227700"/>
          </a:xfrm>
          <a:prstGeom prst="rect">
            <a:avLst/>
          </a:prstGeom>
          <a:solidFill>
            <a:srgbClr val="6B6B6B"/>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december</a:t>
            </a:r>
            <a:endParaRPr b="1" i="0" sz="1000" u="none" cap="none" strike="noStrike">
              <a:solidFill>
                <a:schemeClr val="lt1"/>
              </a:solidFill>
              <a:latin typeface="Arial"/>
              <a:ea typeface="Arial"/>
              <a:cs typeface="Arial"/>
              <a:sym typeface="Arial"/>
            </a:endParaRPr>
          </a:p>
        </p:txBody>
      </p:sp>
      <p:sp>
        <p:nvSpPr>
          <p:cNvPr id="1778" name="Google Shape;1778;p34"/>
          <p:cNvSpPr txBox="1"/>
          <p:nvPr/>
        </p:nvSpPr>
        <p:spPr>
          <a:xfrm>
            <a:off x="4295471" y="3259412"/>
            <a:ext cx="915600" cy="227700"/>
          </a:xfrm>
          <a:prstGeom prst="rect">
            <a:avLst/>
          </a:prstGeom>
          <a:solidFill>
            <a:srgbClr val="F0D70F"/>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januari</a:t>
            </a:r>
            <a:endParaRPr b="1" i="0" sz="1000" u="none" cap="none" strike="noStrike">
              <a:solidFill>
                <a:schemeClr val="dk1"/>
              </a:solidFill>
              <a:latin typeface="Arial"/>
              <a:ea typeface="Arial"/>
              <a:cs typeface="Arial"/>
              <a:sym typeface="Arial"/>
            </a:endParaRPr>
          </a:p>
        </p:txBody>
      </p:sp>
      <p:sp>
        <p:nvSpPr>
          <p:cNvPr id="1779" name="Google Shape;1779;p34"/>
          <p:cNvSpPr txBox="1"/>
          <p:nvPr/>
        </p:nvSpPr>
        <p:spPr>
          <a:xfrm>
            <a:off x="5210938" y="3267299"/>
            <a:ext cx="915600" cy="227700"/>
          </a:xfrm>
          <a:prstGeom prst="rect">
            <a:avLst/>
          </a:prstGeom>
          <a:solidFill>
            <a:srgbClr val="6B6B6B"/>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februari</a:t>
            </a:r>
            <a:endParaRPr b="1" i="0" sz="1000" u="none" cap="none" strike="noStrike">
              <a:solidFill>
                <a:schemeClr val="lt1"/>
              </a:solidFill>
              <a:latin typeface="Arial"/>
              <a:ea typeface="Arial"/>
              <a:cs typeface="Arial"/>
              <a:sym typeface="Arial"/>
            </a:endParaRPr>
          </a:p>
        </p:txBody>
      </p:sp>
      <p:sp>
        <p:nvSpPr>
          <p:cNvPr id="1771" name="Google Shape;1771;p34"/>
          <p:cNvSpPr txBox="1"/>
          <p:nvPr/>
        </p:nvSpPr>
        <p:spPr>
          <a:xfrm>
            <a:off x="824276" y="24538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1780" name="Google Shape;1780;p34"/>
          <p:cNvSpPr txBox="1"/>
          <p:nvPr/>
        </p:nvSpPr>
        <p:spPr>
          <a:xfrm>
            <a:off x="1682791" y="375733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1781" name="Google Shape;1781;p34"/>
          <p:cNvSpPr txBox="1"/>
          <p:nvPr/>
        </p:nvSpPr>
        <p:spPr>
          <a:xfrm>
            <a:off x="2840563" y="2418218"/>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1782" name="Google Shape;1782;p34"/>
          <p:cNvSpPr txBox="1"/>
          <p:nvPr/>
        </p:nvSpPr>
        <p:spPr>
          <a:xfrm>
            <a:off x="3593648" y="37434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1768" name="Google Shape;1768;p34"/>
          <p:cNvSpPr txBox="1"/>
          <p:nvPr/>
        </p:nvSpPr>
        <p:spPr>
          <a:xfrm>
            <a:off x="4950089" y="375733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1773" name="Google Shape;1773;p34"/>
          <p:cNvSpPr txBox="1"/>
          <p:nvPr/>
        </p:nvSpPr>
        <p:spPr>
          <a:xfrm>
            <a:off x="7298445" y="24538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1783" name="Google Shape;1783;p34"/>
          <p:cNvSpPr/>
          <p:nvPr/>
        </p:nvSpPr>
        <p:spPr>
          <a:xfrm rot="-5400000">
            <a:off x="6570725" y="2457025"/>
            <a:ext cx="221100" cy="23538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4" name="Google Shape;1784;p34"/>
          <p:cNvSpPr txBox="1"/>
          <p:nvPr/>
        </p:nvSpPr>
        <p:spPr>
          <a:xfrm>
            <a:off x="5934870" y="3757336"/>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nl-BE"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1785" name="Google Shape;1785;p34"/>
          <p:cNvSpPr txBox="1"/>
          <p:nvPr/>
        </p:nvSpPr>
        <p:spPr>
          <a:xfrm>
            <a:off x="6096606" y="3267311"/>
            <a:ext cx="915600" cy="227700"/>
          </a:xfrm>
          <a:prstGeom prst="rect">
            <a:avLst/>
          </a:prstGeom>
          <a:solidFill>
            <a:srgbClr val="F0D70F"/>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Arial"/>
                <a:ea typeface="Arial"/>
                <a:cs typeface="Arial"/>
                <a:sym typeface="Arial"/>
              </a:rPr>
              <a:t>maart</a:t>
            </a:r>
            <a:endParaRPr b="0" i="0" sz="1400" u="none" cap="none" strike="noStrike">
              <a:solidFill>
                <a:srgbClr val="000000"/>
              </a:solidFill>
              <a:latin typeface="Arial"/>
              <a:ea typeface="Arial"/>
              <a:cs typeface="Arial"/>
              <a:sym typeface="Arial"/>
            </a:endParaRPr>
          </a:p>
        </p:txBody>
      </p:sp>
      <p:sp>
        <p:nvSpPr>
          <p:cNvPr id="1786" name="Google Shape;1786;p34"/>
          <p:cNvSpPr/>
          <p:nvPr/>
        </p:nvSpPr>
        <p:spPr>
          <a:xfrm>
            <a:off x="4058500" y="2284531"/>
            <a:ext cx="179100" cy="6312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7" name="Google Shape;1787;p34"/>
          <p:cNvSpPr txBox="1"/>
          <p:nvPr/>
        </p:nvSpPr>
        <p:spPr>
          <a:xfrm>
            <a:off x="3593651" y="206239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nl-BE"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1788" name="Google Shape;1788;p34"/>
          <p:cNvSpPr/>
          <p:nvPr/>
        </p:nvSpPr>
        <p:spPr>
          <a:xfrm>
            <a:off x="663400" y="3057600"/>
            <a:ext cx="3757800" cy="219000"/>
          </a:xfrm>
          <a:prstGeom prst="rect">
            <a:avLst/>
          </a:prstGeom>
          <a:solidFill>
            <a:srgbClr val="88848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nl-BE" sz="1500" u="none" cap="none" strike="noStrike">
                <a:solidFill>
                  <a:schemeClr val="lt1"/>
                </a:solidFill>
                <a:latin typeface="Arial"/>
                <a:ea typeface="Arial"/>
                <a:cs typeface="Arial"/>
                <a:sym typeface="Arial"/>
              </a:rPr>
              <a:t>2023</a:t>
            </a:r>
            <a:endParaRPr b="0" i="0" sz="1500" u="none" cap="none" strike="noStrike">
              <a:solidFill>
                <a:srgbClr val="000000"/>
              </a:solidFill>
              <a:latin typeface="Arial"/>
              <a:ea typeface="Arial"/>
              <a:cs typeface="Arial"/>
              <a:sym typeface="Arial"/>
            </a:endParaRPr>
          </a:p>
        </p:txBody>
      </p:sp>
      <p:sp>
        <p:nvSpPr>
          <p:cNvPr id="1789" name="Google Shape;1789;p34"/>
          <p:cNvSpPr txBox="1"/>
          <p:nvPr/>
        </p:nvSpPr>
        <p:spPr>
          <a:xfrm>
            <a:off x="7001632" y="3272942"/>
            <a:ext cx="915600" cy="227700"/>
          </a:xfrm>
          <a:prstGeom prst="rect">
            <a:avLst/>
          </a:prstGeom>
          <a:solidFill>
            <a:srgbClr val="6B6B6B"/>
          </a:solidFill>
          <a:ln cap="flat" cmpd="sng" w="9525">
            <a:solidFill>
              <a:schemeClr val="lt1"/>
            </a:solidFill>
            <a:prstDash val="solid"/>
            <a:round/>
            <a:headEnd len="sm" w="sm" type="none"/>
            <a:tailEnd len="sm" w="sm" type="none"/>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nl-BE" sz="1000" u="none" cap="none" strike="noStrike">
                <a:solidFill>
                  <a:schemeClr val="lt1"/>
                </a:solidFill>
                <a:latin typeface="Arial"/>
                <a:ea typeface="Arial"/>
                <a:cs typeface="Arial"/>
                <a:sym typeface="Arial"/>
              </a:rPr>
              <a:t>april</a:t>
            </a:r>
            <a:endParaRPr b="1" i="0" sz="1000" u="none" cap="none" strike="noStrike">
              <a:solidFill>
                <a:schemeClr val="lt1"/>
              </a:solidFill>
              <a:latin typeface="Arial"/>
              <a:ea typeface="Arial"/>
              <a:cs typeface="Arial"/>
              <a:sym typeface="Arial"/>
            </a:endParaRPr>
          </a:p>
        </p:txBody>
      </p:sp>
      <p:cxnSp>
        <p:nvCxnSpPr>
          <p:cNvPr id="1790" name="Google Shape;1790;p34"/>
          <p:cNvCxnSpPr/>
          <p:nvPr/>
        </p:nvCxnSpPr>
        <p:spPr>
          <a:xfrm>
            <a:off x="4155427" y="3488825"/>
            <a:ext cx="0" cy="252900"/>
          </a:xfrm>
          <a:prstGeom prst="straightConnector1">
            <a:avLst/>
          </a:prstGeom>
          <a:noFill/>
          <a:ln cap="sq" cmpd="sng" w="12700">
            <a:solidFill>
              <a:srgbClr val="454034"/>
            </a:solidFill>
            <a:prstDash val="solid"/>
            <a:round/>
            <a:headEnd len="sm" w="sm" type="none"/>
            <a:tailEnd len="med" w="med" type="diamond"/>
          </a:ln>
        </p:spPr>
      </p:cxnSp>
      <p:sp>
        <p:nvSpPr>
          <p:cNvPr id="1791" name="Google Shape;1791;p34"/>
          <p:cNvSpPr/>
          <p:nvPr/>
        </p:nvSpPr>
        <p:spPr>
          <a:xfrm>
            <a:off x="4295475" y="3057600"/>
            <a:ext cx="3621900" cy="219000"/>
          </a:xfrm>
          <a:prstGeom prst="rect">
            <a:avLst/>
          </a:prstGeom>
          <a:solidFill>
            <a:srgbClr val="88848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nl-BE" sz="1500" u="none" cap="none" strike="noStrike">
                <a:solidFill>
                  <a:schemeClr val="lt1"/>
                </a:solidFill>
                <a:latin typeface="Arial"/>
                <a:ea typeface="Arial"/>
                <a:cs typeface="Arial"/>
                <a:sym typeface="Arial"/>
              </a:rPr>
              <a:t>2024</a:t>
            </a:r>
            <a:endParaRPr b="0" i="0" sz="1500" u="none" cap="none" strike="noStrike">
              <a:solidFill>
                <a:srgbClr val="000000"/>
              </a:solidFill>
              <a:latin typeface="Arial"/>
              <a:ea typeface="Arial"/>
              <a:cs typeface="Arial"/>
              <a:sym typeface="Arial"/>
            </a:endParaRPr>
          </a:p>
        </p:txBody>
      </p:sp>
      <p:sp>
        <p:nvSpPr>
          <p:cNvPr id="1762" name="Google Shape;1762;p34"/>
          <p:cNvSpPr txBox="1"/>
          <p:nvPr/>
        </p:nvSpPr>
        <p:spPr>
          <a:xfrm>
            <a:off x="4717426" y="2439043"/>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nl-BE"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g29b029efdf1_0_981"/>
          <p:cNvSpPr txBox="1"/>
          <p:nvPr/>
        </p:nvSpPr>
        <p:spPr>
          <a:xfrm>
            <a:off x="628650" y="1346450"/>
            <a:ext cx="38637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g29b029efdf1_0_981"/>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1798" name="Google Shape;1798;g29b029efdf1_0_981"/>
          <p:cNvSpPr txBox="1"/>
          <p:nvPr/>
        </p:nvSpPr>
        <p:spPr>
          <a:xfrm>
            <a:off x="689075" y="2439475"/>
            <a:ext cx="3766200" cy="150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nl-BE" sz="1600" u="none" cap="none" strike="noStrike">
                <a:solidFill>
                  <a:schemeClr val="dk1"/>
                </a:solidFill>
                <a:latin typeface="Arial"/>
                <a:ea typeface="Arial"/>
                <a:cs typeface="Arial"/>
                <a:sym typeface="Arial"/>
              </a:rPr>
              <a:t>Feedback kan per e-mail worden gegeven aan de volgende personen:</a:t>
            </a:r>
            <a:endParaRPr b="0" i="0" sz="1400" u="none" cap="none" strike="noStrike">
              <a:solidFill>
                <a:srgbClr val="000000"/>
              </a:solidFill>
              <a:latin typeface="Arial"/>
              <a:ea typeface="Arial"/>
              <a:cs typeface="Arial"/>
              <a:sym typeface="Arial"/>
            </a:endParaRPr>
          </a:p>
          <a:p>
            <a:pPr indent="-279400" lvl="0" marL="285750" marR="0" rtl="0" algn="l">
              <a:lnSpc>
                <a:spcPct val="100000"/>
              </a:lnSpc>
              <a:spcBef>
                <a:spcPts val="0"/>
              </a:spcBef>
              <a:spcAft>
                <a:spcPts val="0"/>
              </a:spcAft>
              <a:buClr>
                <a:srgbClr val="000000"/>
              </a:buClr>
              <a:buSzPts val="1500"/>
              <a:buFont typeface="Arial"/>
              <a:buChar char="•"/>
            </a:pPr>
            <a:r>
              <a:rPr b="0" i="0" lang="nl-BE" sz="1500" u="sng" cap="none" strike="noStrike">
                <a:solidFill>
                  <a:schemeClr val="hlink"/>
                </a:solidFill>
                <a:latin typeface="Arial"/>
                <a:ea typeface="Arial"/>
                <a:cs typeface="Arial"/>
                <a:sym typeface="Arial"/>
                <a:hlinkClick r:id="rId3"/>
              </a:rPr>
              <a:t>digitaal.vlaanderen@vlaanderen.be</a:t>
            </a:r>
            <a:endParaRPr b="0" i="0" sz="1500" u="none" cap="none" strike="noStrike">
              <a:solidFill>
                <a:schemeClr val="dk1"/>
              </a:solidFill>
              <a:latin typeface="Arial"/>
              <a:ea typeface="Arial"/>
              <a:cs typeface="Arial"/>
              <a:sym typeface="Arial"/>
            </a:endParaRPr>
          </a:p>
          <a:p>
            <a:pPr indent="-279400" lvl="0" marL="285750" marR="0" rtl="0" algn="l">
              <a:lnSpc>
                <a:spcPct val="100000"/>
              </a:lnSpc>
              <a:spcBef>
                <a:spcPts val="0"/>
              </a:spcBef>
              <a:spcAft>
                <a:spcPts val="0"/>
              </a:spcAft>
              <a:buClr>
                <a:srgbClr val="000000"/>
              </a:buClr>
              <a:buSzPts val="1500"/>
              <a:buFont typeface="Arial"/>
              <a:buChar char="•"/>
            </a:pPr>
            <a:r>
              <a:rPr b="0" i="0" lang="nl-BE" sz="1500" u="sng" cap="none" strike="noStrike">
                <a:solidFill>
                  <a:schemeClr val="hlink"/>
                </a:solidFill>
                <a:latin typeface="Arial"/>
                <a:ea typeface="Arial"/>
                <a:cs typeface="Arial"/>
                <a:sym typeface="Arial"/>
                <a:hlinkClick r:id="rId4"/>
              </a:rPr>
              <a:t>laurens.vercauteren@vlaanderen.be</a:t>
            </a:r>
            <a:endParaRPr b="0" i="0" sz="1500" u="none" cap="none" strike="noStrike">
              <a:solidFill>
                <a:schemeClr val="dk1"/>
              </a:solidFill>
              <a:latin typeface="Arial"/>
              <a:ea typeface="Arial"/>
              <a:cs typeface="Arial"/>
              <a:sym typeface="Arial"/>
            </a:endParaRPr>
          </a:p>
          <a:p>
            <a:pPr indent="-279400" lvl="0" marL="285750" marR="0" rtl="0" algn="l">
              <a:lnSpc>
                <a:spcPct val="100000"/>
              </a:lnSpc>
              <a:spcBef>
                <a:spcPts val="0"/>
              </a:spcBef>
              <a:spcAft>
                <a:spcPts val="0"/>
              </a:spcAft>
              <a:buClr>
                <a:schemeClr val="dk1"/>
              </a:buClr>
              <a:buSzPts val="1500"/>
              <a:buFont typeface="Arial"/>
              <a:buChar char="•"/>
            </a:pPr>
            <a:r>
              <a:rPr b="0" i="0" lang="nl-BE" sz="1500" u="sng" cap="none" strike="noStrike">
                <a:solidFill>
                  <a:schemeClr val="hlink"/>
                </a:solidFill>
                <a:latin typeface="Arial"/>
                <a:ea typeface="Arial"/>
                <a:cs typeface="Arial"/>
                <a:sym typeface="Arial"/>
                <a:hlinkClick r:id="rId5"/>
              </a:rPr>
              <a:t>louise.ysewijn@vlaanderen.be</a:t>
            </a:r>
            <a:endParaRPr b="0" i="0" sz="1500" u="sng" cap="none" strike="noStrike">
              <a:solidFill>
                <a:schemeClr val="hlink"/>
              </a:solidFill>
              <a:latin typeface="Arial"/>
              <a:ea typeface="Arial"/>
              <a:cs typeface="Arial"/>
              <a:sym typeface="Arial"/>
            </a:endParaRPr>
          </a:p>
          <a:p>
            <a:pPr indent="-273050" lvl="0" marL="285750" marR="0" rtl="0" algn="l">
              <a:lnSpc>
                <a:spcPct val="100000"/>
              </a:lnSpc>
              <a:spcBef>
                <a:spcPts val="0"/>
              </a:spcBef>
              <a:spcAft>
                <a:spcPts val="0"/>
              </a:spcAft>
              <a:buClr>
                <a:srgbClr val="000000"/>
              </a:buClr>
              <a:buSzPts val="1400"/>
              <a:buFont typeface="Arial"/>
              <a:buChar char="•"/>
            </a:pPr>
            <a:r>
              <a:rPr b="0" i="0" lang="nl-BE" sz="1500" u="sng" cap="none" strike="noStrike">
                <a:solidFill>
                  <a:schemeClr val="hlink"/>
                </a:solidFill>
                <a:latin typeface="Arial"/>
                <a:ea typeface="Arial"/>
                <a:cs typeface="Arial"/>
                <a:sym typeface="Arial"/>
                <a:hlinkClick r:id="rId6"/>
              </a:rPr>
              <a:t>vincent.feremans@vlaanderen.be</a:t>
            </a:r>
            <a:endParaRPr b="0" i="0" sz="1400" u="none" cap="none" strike="noStrike">
              <a:solidFill>
                <a:srgbClr val="000000"/>
              </a:solidFill>
              <a:latin typeface="Arial"/>
              <a:ea typeface="Arial"/>
              <a:cs typeface="Arial"/>
              <a:sym typeface="Arial"/>
            </a:endParaRPr>
          </a:p>
        </p:txBody>
      </p:sp>
      <p:sp>
        <p:nvSpPr>
          <p:cNvPr id="1799" name="Google Shape;1799;g29b029efdf1_0_981"/>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0" name="Google Shape;1800;g29b029efdf1_0_981"/>
          <p:cNvPicPr preferRelativeResize="0"/>
          <p:nvPr/>
        </p:nvPicPr>
        <p:blipFill rotWithShape="1">
          <a:blip r:embed="rId7">
            <a:alphaModFix/>
          </a:blip>
          <a:srcRect b="0" l="0" r="0" t="0"/>
          <a:stretch/>
        </p:blipFill>
        <p:spPr>
          <a:xfrm>
            <a:off x="6044652" y="1522121"/>
            <a:ext cx="1577413" cy="548455"/>
          </a:xfrm>
          <a:prstGeom prst="rect">
            <a:avLst/>
          </a:prstGeom>
          <a:noFill/>
          <a:ln>
            <a:noFill/>
          </a:ln>
        </p:spPr>
      </p:pic>
      <p:sp>
        <p:nvSpPr>
          <p:cNvPr id="1801" name="Google Shape;1801;g29b029efdf1_0_981"/>
          <p:cNvSpPr txBox="1"/>
          <p:nvPr/>
        </p:nvSpPr>
        <p:spPr>
          <a:xfrm>
            <a:off x="5114200" y="2289350"/>
            <a:ext cx="3437700" cy="17856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nl-BE" sz="1600" u="none" cap="none" strike="noStrike">
                <a:solidFill>
                  <a:schemeClr val="lt1"/>
                </a:solidFill>
                <a:latin typeface="Arial"/>
                <a:ea typeface="Arial"/>
                <a:cs typeface="Arial"/>
                <a:sym typeface="Arial"/>
              </a:rPr>
              <a:t>Feedback/input kan gegeven worden via GitHub: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nl-BE" sz="1500" u="sng" cap="none" strike="noStrike">
                <a:solidFill>
                  <a:schemeClr val="hlink"/>
                </a:solidFill>
                <a:latin typeface="Arial"/>
                <a:ea typeface="Arial"/>
                <a:cs typeface="Arial"/>
                <a:sym typeface="Arial"/>
              </a:rPr>
              <a:t>https://github.com/Informatievlaanderen/OSLOthema-slimRuimtelijkPlannen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nl-BE" sz="1600" u="none" cap="none" strike="noStrike">
                <a:solidFill>
                  <a:schemeClr val="lt1"/>
                </a:solidFill>
                <a:latin typeface="Arial"/>
                <a:ea typeface="Arial"/>
                <a:cs typeface="Arial"/>
                <a:sym typeface="Arial"/>
              </a:rPr>
              <a:t>Via het aanmaken van </a:t>
            </a:r>
            <a:r>
              <a:rPr b="1" i="0" lang="nl-BE" sz="1600" u="none" cap="none" strike="noStrike">
                <a:solidFill>
                  <a:schemeClr val="lt1"/>
                </a:solidFill>
                <a:latin typeface="Arial"/>
                <a:ea typeface="Arial"/>
                <a:cs typeface="Arial"/>
                <a:sym typeface="Arial"/>
              </a:rPr>
              <a:t>issues</a:t>
            </a:r>
            <a:endParaRPr b="1" i="0" sz="1400" u="none" cap="none" strike="noStrike">
              <a:solidFill>
                <a:srgbClr val="000000"/>
              </a:solidFill>
              <a:latin typeface="Arial"/>
              <a:ea typeface="Arial"/>
              <a:cs typeface="Arial"/>
              <a:sym typeface="Arial"/>
            </a:endParaRPr>
          </a:p>
        </p:txBody>
      </p:sp>
      <p:sp>
        <p:nvSpPr>
          <p:cNvPr id="1802" name="Google Shape;1802;g29b029efdf1_0_981"/>
          <p:cNvSpPr txBox="1"/>
          <p:nvPr/>
        </p:nvSpPr>
        <p:spPr>
          <a:xfrm>
            <a:off x="628651" y="289998"/>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Feedback &amp; Samenwerking OSLO</a:t>
            </a:r>
            <a:endParaRPr b="0" i="0" sz="3000" u="none" cap="none" strike="noStrike">
              <a:solidFill>
                <a:srgbClr val="000000"/>
              </a:solidFill>
              <a:latin typeface="Arial"/>
              <a:ea typeface="Arial"/>
              <a:cs typeface="Arial"/>
              <a:sym typeface="Arial"/>
            </a:endParaRPr>
          </a:p>
        </p:txBody>
      </p:sp>
      <p:sp>
        <p:nvSpPr>
          <p:cNvPr id="1803" name="Google Shape;1803;g29b029efdf1_0_981"/>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g29b029efdf1_0_992"/>
          <p:cNvSpPr txBox="1"/>
          <p:nvPr/>
        </p:nvSpPr>
        <p:spPr>
          <a:xfrm>
            <a:off x="628650" y="1346450"/>
            <a:ext cx="78867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g29b029efdf1_0_992"/>
          <p:cNvSpPr txBox="1"/>
          <p:nvPr/>
        </p:nvSpPr>
        <p:spPr>
          <a:xfrm>
            <a:off x="689075" y="2439475"/>
            <a:ext cx="3766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nl-BE" sz="1600" u="sng" cap="none" strike="noStrike">
                <a:solidFill>
                  <a:schemeClr val="hlink"/>
                </a:solidFill>
                <a:latin typeface="Arial"/>
                <a:ea typeface="Arial"/>
                <a:cs typeface="Arial"/>
                <a:sym typeface="Arial"/>
                <a:hlinkClick r:id="rId3"/>
              </a:rPr>
              <a:t>Verslagen en powerpoints</a:t>
            </a:r>
            <a:r>
              <a:rPr b="0" i="0" lang="nl-BE" sz="1600" u="none" cap="none" strike="noStrike">
                <a:solidFill>
                  <a:schemeClr val="dk1"/>
                </a:solidFill>
                <a:latin typeface="Arial"/>
                <a:ea typeface="Arial"/>
                <a:cs typeface="Arial"/>
                <a:sym typeface="Arial"/>
              </a:rPr>
              <a:t> van OSLO Slim Ruimtelijk Plannen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10" name="Google Shape;1810;g29b029efdf1_0_992"/>
          <p:cNvSpPr txBox="1"/>
          <p:nvPr/>
        </p:nvSpPr>
        <p:spPr>
          <a:xfrm>
            <a:off x="628651" y="289998"/>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100" u="none" cap="none" strike="noStrike">
                <a:solidFill>
                  <a:srgbClr val="000000"/>
                </a:solidFill>
                <a:latin typeface="Arial"/>
                <a:ea typeface="Arial"/>
                <a:cs typeface="Arial"/>
                <a:sym typeface="Arial"/>
              </a:rPr>
              <a:t>Meer informatie</a:t>
            </a:r>
            <a:endParaRPr b="0" i="0" sz="1300" u="none" cap="none" strike="noStrike">
              <a:solidFill>
                <a:srgbClr val="000000"/>
              </a:solidFill>
              <a:latin typeface="Arial"/>
              <a:ea typeface="Arial"/>
              <a:cs typeface="Arial"/>
              <a:sym typeface="Arial"/>
            </a:endParaRPr>
          </a:p>
        </p:txBody>
      </p:sp>
      <p:sp>
        <p:nvSpPr>
          <p:cNvPr id="1811" name="Google Shape;1811;g29b029efdf1_0_992"/>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12" name="Google Shape;1812;g29b029efdf1_0_992"/>
          <p:cNvPicPr preferRelativeResize="0"/>
          <p:nvPr/>
        </p:nvPicPr>
        <p:blipFill rotWithShape="1">
          <a:blip r:embed="rId4">
            <a:alphaModFix/>
          </a:blip>
          <a:srcRect b="0" l="0" r="0" t="0"/>
          <a:stretch/>
        </p:blipFill>
        <p:spPr>
          <a:xfrm>
            <a:off x="2313717" y="1552925"/>
            <a:ext cx="516903" cy="486850"/>
          </a:xfrm>
          <a:prstGeom prst="rect">
            <a:avLst/>
          </a:prstGeom>
          <a:noFill/>
          <a:ln>
            <a:noFill/>
          </a:ln>
        </p:spPr>
      </p:pic>
      <p:cxnSp>
        <p:nvCxnSpPr>
          <p:cNvPr id="1813" name="Google Shape;1813;g29b029efdf1_0_992"/>
          <p:cNvCxnSpPr>
            <a:stCxn id="1808" idx="0"/>
            <a:endCxn id="1808" idx="2"/>
          </p:cNvCxnSpPr>
          <p:nvPr/>
        </p:nvCxnSpPr>
        <p:spPr>
          <a:xfrm>
            <a:off x="4572000" y="1346450"/>
            <a:ext cx="0" cy="3005400"/>
          </a:xfrm>
          <a:prstGeom prst="straightConnector1">
            <a:avLst/>
          </a:prstGeom>
          <a:noFill/>
          <a:ln cap="flat" cmpd="sng" w="28575">
            <a:solidFill>
              <a:schemeClr val="dk1"/>
            </a:solidFill>
            <a:prstDash val="solid"/>
            <a:round/>
            <a:headEnd len="sm" w="sm" type="none"/>
            <a:tailEnd len="sm" w="sm" type="none"/>
          </a:ln>
        </p:spPr>
      </p:cxnSp>
      <p:pic>
        <p:nvPicPr>
          <p:cNvPr id="1814" name="Google Shape;1814;g29b029efdf1_0_992"/>
          <p:cNvPicPr preferRelativeResize="0"/>
          <p:nvPr/>
        </p:nvPicPr>
        <p:blipFill rotWithShape="1">
          <a:blip r:embed="rId5">
            <a:alphaModFix/>
          </a:blip>
          <a:srcRect b="0" l="0" r="0" t="0"/>
          <a:stretch/>
        </p:blipFill>
        <p:spPr>
          <a:xfrm>
            <a:off x="6313375" y="1509533"/>
            <a:ext cx="516900" cy="573633"/>
          </a:xfrm>
          <a:prstGeom prst="rect">
            <a:avLst/>
          </a:prstGeom>
          <a:noFill/>
          <a:ln>
            <a:noFill/>
          </a:ln>
        </p:spPr>
      </p:pic>
      <p:pic>
        <p:nvPicPr>
          <p:cNvPr id="1815" name="Google Shape;1815;g29b029efdf1_0_992"/>
          <p:cNvPicPr preferRelativeResize="0"/>
          <p:nvPr/>
        </p:nvPicPr>
        <p:blipFill rotWithShape="1">
          <a:blip r:embed="rId6">
            <a:alphaModFix/>
          </a:blip>
          <a:srcRect b="4320" l="8327" r="9299" t="3732"/>
          <a:stretch/>
        </p:blipFill>
        <p:spPr>
          <a:xfrm>
            <a:off x="7380075" y="289988"/>
            <a:ext cx="1135274" cy="791975"/>
          </a:xfrm>
          <a:prstGeom prst="rect">
            <a:avLst/>
          </a:prstGeom>
          <a:noFill/>
          <a:ln>
            <a:noFill/>
          </a:ln>
        </p:spPr>
      </p:pic>
      <p:pic>
        <p:nvPicPr>
          <p:cNvPr id="1816" name="Google Shape;1816;g29b029efdf1_0_992"/>
          <p:cNvPicPr preferRelativeResize="0"/>
          <p:nvPr/>
        </p:nvPicPr>
        <p:blipFill rotWithShape="1">
          <a:blip r:embed="rId7">
            <a:alphaModFix/>
          </a:blip>
          <a:srcRect b="0" l="0" r="0" t="0"/>
          <a:stretch/>
        </p:blipFill>
        <p:spPr>
          <a:xfrm>
            <a:off x="6394650" y="290000"/>
            <a:ext cx="791975" cy="791975"/>
          </a:xfrm>
          <a:prstGeom prst="rect">
            <a:avLst/>
          </a:prstGeom>
          <a:noFill/>
          <a:ln>
            <a:noFill/>
          </a:ln>
        </p:spPr>
      </p:pic>
      <p:pic>
        <p:nvPicPr>
          <p:cNvPr id="1817" name="Google Shape;1817;g29b029efdf1_0_992"/>
          <p:cNvPicPr preferRelativeResize="0"/>
          <p:nvPr/>
        </p:nvPicPr>
        <p:blipFill rotWithShape="1">
          <a:blip r:embed="rId8">
            <a:alphaModFix/>
          </a:blip>
          <a:srcRect b="0" l="5320" r="0" t="0"/>
          <a:stretch/>
        </p:blipFill>
        <p:spPr>
          <a:xfrm>
            <a:off x="4666110" y="291906"/>
            <a:ext cx="1828550" cy="734475"/>
          </a:xfrm>
          <a:prstGeom prst="rect">
            <a:avLst/>
          </a:prstGeom>
          <a:noFill/>
          <a:ln>
            <a:noFill/>
          </a:ln>
        </p:spPr>
      </p:pic>
      <p:sp>
        <p:nvSpPr>
          <p:cNvPr id="1818" name="Google Shape;1818;g29b029efdf1_0_992"/>
          <p:cNvSpPr txBox="1"/>
          <p:nvPr/>
        </p:nvSpPr>
        <p:spPr>
          <a:xfrm>
            <a:off x="4688725" y="2439475"/>
            <a:ext cx="3766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nl-BE" sz="1600" u="sng" cap="none" strike="noStrike">
                <a:solidFill>
                  <a:schemeClr val="hlink"/>
                </a:solidFill>
                <a:latin typeface="Arial"/>
                <a:ea typeface="Arial"/>
                <a:cs typeface="Arial"/>
                <a:sym typeface="Arial"/>
                <a:hlinkClick r:id="rId9"/>
              </a:rPr>
              <a:t>Projectpagina Slim Ruimtelijk Plannen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gfba70e22ce_0_22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gfba70e22ce_0_22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gfba70e22ce_0_225"/>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nl-BE" sz="3700" u="none" cap="none" strike="noStrike">
                <a:solidFill>
                  <a:srgbClr val="000000"/>
                </a:solidFill>
                <a:latin typeface="Arial"/>
                <a:ea typeface="Arial"/>
                <a:cs typeface="Arial"/>
                <a:sym typeface="Arial"/>
              </a:rPr>
              <a:t>Bedankt</a:t>
            </a:r>
            <a:endParaRPr b="1" i="0" sz="3200" u="none" cap="none" strike="noStrike">
              <a:solidFill>
                <a:srgbClr val="000000"/>
              </a:solidFill>
              <a:latin typeface="Arial"/>
              <a:ea typeface="Arial"/>
              <a:cs typeface="Arial"/>
              <a:sym typeface="Arial"/>
            </a:endParaRPr>
          </a:p>
        </p:txBody>
      </p:sp>
      <p:pic>
        <p:nvPicPr>
          <p:cNvPr id="1826" name="Google Shape;1826;gfba70e22ce_0_225"/>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g29f5589e9dd_0_28"/>
          <p:cNvSpPr txBox="1"/>
          <p:nvPr>
            <p:ph idx="1" type="body"/>
          </p:nvPr>
        </p:nvSpPr>
        <p:spPr>
          <a:xfrm>
            <a:off x="628650" y="1061850"/>
            <a:ext cx="2591700" cy="5754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300"/>
              </a:spcBef>
              <a:spcAft>
                <a:spcPts val="0"/>
              </a:spcAft>
              <a:buSzPts val="1500"/>
              <a:buNone/>
            </a:pPr>
            <a:r>
              <a:rPr lang="nl-BE" sz="1400">
                <a:latin typeface="Arial"/>
                <a:ea typeface="Arial"/>
                <a:cs typeface="Arial"/>
                <a:sym typeface="Arial"/>
              </a:rPr>
              <a:t>april 2023 - september 2025</a:t>
            </a:r>
            <a:endParaRPr sz="1400">
              <a:latin typeface="Arial"/>
              <a:ea typeface="Arial"/>
              <a:cs typeface="Arial"/>
              <a:sym typeface="Arial"/>
            </a:endParaRPr>
          </a:p>
        </p:txBody>
      </p:sp>
      <p:pic>
        <p:nvPicPr>
          <p:cNvPr id="522" name="Google Shape;522;g29f5589e9dd_0_28"/>
          <p:cNvPicPr preferRelativeResize="0"/>
          <p:nvPr/>
        </p:nvPicPr>
        <p:blipFill rotWithShape="1">
          <a:blip r:embed="rId3">
            <a:alphaModFix/>
          </a:blip>
          <a:srcRect b="0" l="0" r="0" t="0"/>
          <a:stretch/>
        </p:blipFill>
        <p:spPr>
          <a:xfrm>
            <a:off x="3471156" y="1099200"/>
            <a:ext cx="5215046" cy="3697200"/>
          </a:xfrm>
          <a:prstGeom prst="rect">
            <a:avLst/>
          </a:prstGeom>
          <a:noFill/>
          <a:ln>
            <a:noFill/>
          </a:ln>
        </p:spPr>
      </p:pic>
      <p:sp>
        <p:nvSpPr>
          <p:cNvPr id="523" name="Google Shape;523;g29f5589e9dd_0_28"/>
          <p:cNvSpPr/>
          <p:nvPr/>
        </p:nvSpPr>
        <p:spPr>
          <a:xfrm>
            <a:off x="7938914" y="1542752"/>
            <a:ext cx="540000" cy="540000"/>
          </a:xfrm>
          <a:prstGeom prst="ellipse">
            <a:avLst/>
          </a:prstGeom>
          <a:noFill/>
          <a:ln cap="flat" cmpd="sng" w="28575">
            <a:solidFill>
              <a:schemeClr val="accent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24" name="Google Shape;524;g29f5589e9dd_0_28"/>
          <p:cNvSpPr/>
          <p:nvPr/>
        </p:nvSpPr>
        <p:spPr>
          <a:xfrm>
            <a:off x="7938914" y="2031750"/>
            <a:ext cx="540000" cy="540000"/>
          </a:xfrm>
          <a:prstGeom prst="ellipse">
            <a:avLst/>
          </a:prstGeom>
          <a:noFill/>
          <a:ln cap="flat" cmpd="sng" w="28575">
            <a:solidFill>
              <a:srgbClr val="D04A0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25" name="Google Shape;525;g29f5589e9dd_0_2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nl-BE" sz="3000" u="none" cap="none" strike="noStrike">
                <a:solidFill>
                  <a:srgbClr val="000000"/>
                </a:solidFill>
                <a:latin typeface="Arial"/>
                <a:ea typeface="Arial"/>
                <a:cs typeface="Arial"/>
                <a:sym typeface="Arial"/>
              </a:rPr>
              <a:t>Aanpak Slim Ruimtelijk Plannen</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Vincent Feremans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0x01010041D57C2E9591E946A56BEA4D4B817E18</vt:lpwstr>
  </property>
  <property fmtid="{D5CDD505-2E9C-101B-9397-08002B2CF9AE}" pid="3" name="MediaServiceImageTags">
    <vt:lpwstr/>
  </property>
</Properties>
</file>